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5"/>
  </p:notesMasterIdLst>
  <p:handoutMasterIdLst>
    <p:handoutMasterId r:id="rId16"/>
  </p:handoutMasterIdLst>
  <p:sldIdLst>
    <p:sldId id="342" r:id="rId3"/>
    <p:sldId id="343" r:id="rId4"/>
    <p:sldId id="315" r:id="rId5"/>
    <p:sldId id="325" r:id="rId6"/>
    <p:sldId id="328" r:id="rId7"/>
    <p:sldId id="330" r:id="rId8"/>
    <p:sldId id="344" r:id="rId9"/>
    <p:sldId id="336" r:id="rId10"/>
    <p:sldId id="345" r:id="rId11"/>
    <p:sldId id="337" r:id="rId12"/>
    <p:sldId id="339" r:id="rId13"/>
    <p:sldId id="341"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y Davidson" initials="AD" lastIdx="3" clrIdx="0"/>
  <p:cmAuthor id="1" name="John Fredrick" initials="JF"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3" autoAdjust="0"/>
    <p:restoredTop sz="94660"/>
  </p:normalViewPr>
  <p:slideViewPr>
    <p:cSldViewPr>
      <p:cViewPr varScale="1">
        <p:scale>
          <a:sx n="65" d="100"/>
          <a:sy n="65" d="100"/>
        </p:scale>
        <p:origin x="90" y="774"/>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92" d="100"/>
          <a:sy n="92" d="100"/>
        </p:scale>
        <p:origin x="-354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87C4F1-2F09-495F-927A-DA7251803ED1}"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E04CB7-AF36-4682-9A26-B567D20EAD50}" type="slidenum">
              <a:rPr lang="en-US" smtClean="0"/>
              <a:t>‹#›</a:t>
            </a:fld>
            <a:endParaRPr lang="en-US"/>
          </a:p>
        </p:txBody>
      </p:sp>
    </p:spTree>
    <p:extLst>
      <p:ext uri="{BB962C8B-B14F-4D97-AF65-F5344CB8AC3E}">
        <p14:creationId xmlns:p14="http://schemas.microsoft.com/office/powerpoint/2010/main" val="1168899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568565-BADD-4A1F-A2D8-8F524E7BA04B}" type="datetimeFigureOut">
              <a:rPr lang="en-US" smtClean="0"/>
              <a:t>4/6/2017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9C8C6-8EB2-4028-874C-F727987D0E6C}" type="slidenum">
              <a:rPr lang="en-US" smtClean="0"/>
              <a:t>‹#›</a:t>
            </a:fld>
            <a:endParaRPr lang="en-US"/>
          </a:p>
        </p:txBody>
      </p:sp>
    </p:spTree>
    <p:extLst>
      <p:ext uri="{BB962C8B-B14F-4D97-AF65-F5344CB8AC3E}">
        <p14:creationId xmlns:p14="http://schemas.microsoft.com/office/powerpoint/2010/main" val="37069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A2E2B-D2B6-4E9B-85D1-422BEE4B385D}" type="slidenum">
              <a:rPr lang="en-US" smtClean="0"/>
              <a:t>2</a:t>
            </a:fld>
            <a:endParaRPr lang="en-US"/>
          </a:p>
        </p:txBody>
      </p:sp>
    </p:spTree>
    <p:extLst>
      <p:ext uri="{BB962C8B-B14F-4D97-AF65-F5344CB8AC3E}">
        <p14:creationId xmlns:p14="http://schemas.microsoft.com/office/powerpoint/2010/main" val="112369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2"/>
          </p:nvPr>
        </p:nvSpPr>
        <p:spPr>
          <a:xfrm>
            <a:off x="7010400" y="4857750"/>
            <a:ext cx="2133600" cy="273844"/>
          </a:xfrm>
          <a:prstGeom prst="rect">
            <a:avLst/>
          </a:prstGeo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04335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4/6/2017</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8287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4/6/2017</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148429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010400" y="4857750"/>
            <a:ext cx="2133600" cy="273844"/>
          </a:xfr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505014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4/6/2017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1704681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4/6/2017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1381999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4/6/2017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889696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8229600" cy="1676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952749"/>
            <a:ext cx="8229600" cy="16418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4/6/2017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1251516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4/6/2017</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2775940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4/6/2017</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1430444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4/6/2017</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275045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4/6/2017</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2905902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4/6/2017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185647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4/6/2017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3965921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4/6/2017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1708924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4/6/2017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225967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4/6/2017</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349629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4/6/2017</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7389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4/6/2017</a:t>
            </a:fld>
            <a:endParaRPr lang="en-US"/>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334720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4/6/2017</a:t>
            </a:fld>
            <a:endParaRPr lang="en-US"/>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349878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4/6/2017</a:t>
            </a:fld>
            <a:endParaRPr lang="en-US"/>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70645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4/6/2017</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435677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4/6/2017</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216664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76200" y="4812506"/>
            <a:ext cx="2133600" cy="273844"/>
          </a:xfrm>
          <a:prstGeom prst="rect">
            <a:avLst/>
          </a:prstGeom>
        </p:spPr>
        <p:txBody>
          <a:bodyPr/>
          <a:lstStyle>
            <a:lvl1pPr>
              <a:defRPr>
                <a:solidFill>
                  <a:schemeClr val="bg1">
                    <a:lumMod val="85000"/>
                  </a:schemeClr>
                </a:solidFill>
              </a:defRPr>
            </a:lvl1pPr>
          </a:lstStyle>
          <a:p>
            <a:fld id="{5B54EAF8-E1E1-4AE5-84C9-122DA47D491A}" type="slidenum">
              <a:rPr lang="en-US" smtClean="0"/>
              <a:pPr/>
              <a:t>‹#›</a:t>
            </a:fld>
            <a:endParaRPr lang="en-US"/>
          </a:p>
        </p:txBody>
      </p:sp>
    </p:spTree>
    <p:extLst>
      <p:ext uri="{BB962C8B-B14F-4D97-AF65-F5344CB8AC3E}">
        <p14:creationId xmlns:p14="http://schemas.microsoft.com/office/powerpoint/2010/main" val="1502650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200" y="481250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54EAF8-E1E1-4AE5-84C9-122DA47D491A}" type="slidenum">
              <a:rPr lang="en-US" smtClean="0"/>
              <a:pPr/>
              <a:t>‹#›</a:t>
            </a:fld>
            <a:endParaRPr lang="en-US"/>
          </a:p>
        </p:txBody>
      </p:sp>
    </p:spTree>
    <p:extLst>
      <p:ext uri="{BB962C8B-B14F-4D97-AF65-F5344CB8AC3E}">
        <p14:creationId xmlns:p14="http://schemas.microsoft.com/office/powerpoint/2010/main" val="23317509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bcmag.info/Archive/2008/mar/0803_pagel.pdf"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drjbestpractices.org/design-guide/truss-submittal-package"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hyperlink" Target="http://publicecodes.cyberregs.com/icod/irc/2012/index.htm" TargetMode="External"/><Relationship Id="rId3" Type="http://schemas.openxmlformats.org/officeDocument/2006/relationships/hyperlink" Target="http://www.cfsc.sbcindustry.com/cfsbcsi.php" TargetMode="External"/><Relationship Id="rId7" Type="http://schemas.openxmlformats.org/officeDocument/2006/relationships/hyperlink" Target="http://publicecodes.cyberregs.com/icod/ibc/2012/index.htm" TargetMode="External"/><Relationship Id="rId2" Type="http://schemas.openxmlformats.org/officeDocument/2006/relationships/hyperlink" Target="http://www.sbcindustry.com/bcsi.php" TargetMode="External"/><Relationship Id="rId1" Type="http://schemas.openxmlformats.org/officeDocument/2006/relationships/slideLayout" Target="../slideLayouts/slideLayout13.xml"/><Relationship Id="rId6" Type="http://schemas.openxmlformats.org/officeDocument/2006/relationships/hyperlink" Target="http://www.tpinst.org/tpi-store/ansitpi-1-2007" TargetMode="External"/><Relationship Id="rId5" Type="http://schemas.openxmlformats.org/officeDocument/2006/relationships/hyperlink" Target="http://www.sbcmag.info/Archive/2008/mar/0803_pagel.pdf" TargetMode="External"/><Relationship Id="rId4" Type="http://schemas.openxmlformats.org/officeDocument/2006/relationships/hyperlink" Target="http://www.sbcmag.info/Archive/2009/jun/0906_legaledge.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bcmag.info/Archive/2009/jun/0906_legaledge.pdf"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Truss </a:t>
            </a:r>
            <a:r>
              <a:rPr lang="en-US" dirty="0"/>
              <a:t>Submittal </a:t>
            </a:r>
            <a:r>
              <a:rPr lang="en-US" dirty="0" smtClean="0"/>
              <a:t>Packages and Jobsite Packages</a:t>
            </a:r>
            <a:endParaRPr lang="en-US" dirty="0"/>
          </a:p>
        </p:txBody>
      </p:sp>
      <p:sp>
        <p:nvSpPr>
          <p:cNvPr id="3" name="Subtitle 2"/>
          <p:cNvSpPr>
            <a:spLocks noGrp="1"/>
          </p:cNvSpPr>
          <p:nvPr>
            <p:ph type="subTitle" idx="1"/>
          </p:nvPr>
        </p:nvSpPr>
        <p:spPr/>
        <p:txBody>
          <a:bodyPr/>
          <a:lstStyle/>
          <a:p>
            <a:r>
              <a:rPr lang="en-US" dirty="0" smtClean="0"/>
              <a:t>Overview</a:t>
            </a:r>
          </a:p>
          <a:p>
            <a:r>
              <a:rPr lang="en-US" dirty="0" smtClean="0"/>
              <a:t>Revised 4/6/2017</a:t>
            </a:r>
            <a:endParaRPr lang="en-US" dirty="0"/>
          </a:p>
        </p:txBody>
      </p:sp>
    </p:spTree>
    <p:extLst>
      <p:ext uri="{BB962C8B-B14F-4D97-AF65-F5344CB8AC3E}">
        <p14:creationId xmlns:p14="http://schemas.microsoft.com/office/powerpoint/2010/main" val="944101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dirty="0"/>
          </a:p>
        </p:txBody>
      </p:sp>
      <p:sp>
        <p:nvSpPr>
          <p:cNvPr id="3" name="Content Placeholder 2"/>
          <p:cNvSpPr>
            <a:spLocks noGrp="1"/>
          </p:cNvSpPr>
          <p:nvPr>
            <p:ph sz="half" idx="1"/>
          </p:nvPr>
        </p:nvSpPr>
        <p:spPr>
          <a:xfrm>
            <a:off x="457200" y="1200151"/>
            <a:ext cx="5791200" cy="3394472"/>
          </a:xfrm>
        </p:spPr>
        <p:txBody>
          <a:bodyPr>
            <a:normAutofit fontScale="70000" lnSpcReduction="20000"/>
          </a:bodyPr>
          <a:lstStyle/>
          <a:p>
            <a:r>
              <a:rPr lang="en-US" dirty="0" smtClean="0"/>
              <a:t>Another SBC Magazine article “</a:t>
            </a:r>
            <a:r>
              <a:rPr lang="en-US" dirty="0" smtClean="0">
                <a:hlinkClick r:id="rId2"/>
              </a:rPr>
              <a:t>The Jobsite Package: A Critical Picket in Your Fence of Protection</a:t>
            </a:r>
            <a:r>
              <a:rPr lang="en-US" dirty="0" smtClean="0"/>
              <a:t>” (March 2008) gives further reasons why it is in the manufacturer’s best interest to provide a Jobsite Package: </a:t>
            </a:r>
          </a:p>
          <a:p>
            <a:pPr lvl="1"/>
            <a:r>
              <a:rPr lang="en-US" dirty="0" smtClean="0"/>
              <a:t>Prevent potential truss collapse</a:t>
            </a:r>
          </a:p>
          <a:p>
            <a:pPr lvl="1"/>
            <a:r>
              <a:rPr lang="en-US" dirty="0" smtClean="0"/>
              <a:t>Provide helpful information geared to builders and erectors</a:t>
            </a:r>
          </a:p>
          <a:p>
            <a:pPr lvl="1"/>
            <a:r>
              <a:rPr lang="en-US" dirty="0" smtClean="0"/>
              <a:t>Practice good </a:t>
            </a:r>
            <a:r>
              <a:rPr lang="en-US" dirty="0"/>
              <a:t>risk management </a:t>
            </a:r>
            <a:r>
              <a:rPr lang="en-US" dirty="0" smtClean="0"/>
              <a:t>by conforming to industry-based </a:t>
            </a:r>
            <a:r>
              <a:rPr lang="en-US" dirty="0"/>
              <a:t>guidelines and </a:t>
            </a:r>
            <a:r>
              <a:rPr lang="en-US" dirty="0" smtClean="0"/>
              <a:t>documentation</a:t>
            </a:r>
          </a:p>
          <a:p>
            <a:pPr lvl="1"/>
            <a:r>
              <a:rPr lang="en-US" dirty="0" smtClean="0"/>
              <a:t>Acting proactively to warn, instruct and educate can help prevent disputes, including legal disputes</a:t>
            </a:r>
          </a:p>
          <a:p>
            <a:endParaRPr lang="en-US" dirty="0"/>
          </a:p>
        </p:txBody>
      </p:sp>
      <p:pic>
        <p:nvPicPr>
          <p:cNvPr id="9" name="Content Placeholder 8"/>
          <p:cNvPicPr>
            <a:picLocks noGrp="1" noChangeAspect="1"/>
          </p:cNvPicPr>
          <p:nvPr>
            <p:ph sz="half" idx="2"/>
          </p:nvPr>
        </p:nvPicPr>
        <p:blipFill>
          <a:blip r:embed="rId3"/>
          <a:stretch>
            <a:fillRect/>
          </a:stretch>
        </p:blipFill>
        <p:spPr>
          <a:xfrm>
            <a:off x="6378679" y="1200151"/>
            <a:ext cx="2577731" cy="3394075"/>
          </a:xfrm>
          <a:prstGeom prst="rect">
            <a:avLst/>
          </a:prstGeom>
        </p:spPr>
      </p:pic>
    </p:spTree>
    <p:extLst>
      <p:ext uri="{BB962C8B-B14F-4D97-AF65-F5344CB8AC3E}">
        <p14:creationId xmlns:p14="http://schemas.microsoft.com/office/powerpoint/2010/main" val="1532749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A Truss Submittal Package, including a Jobsite Package, should be sent to the job site with each truss delivery</a:t>
            </a:r>
          </a:p>
          <a:p>
            <a:r>
              <a:rPr lang="en-US" dirty="0" smtClean="0"/>
              <a:t>SBCA’s Jobsite Package offers best practice information in a standard format to meet building code requirements, increase safety, and ensure truss manufacturers responsibilities are satisfied.</a:t>
            </a:r>
          </a:p>
          <a:p>
            <a:r>
              <a:rPr lang="en-US" dirty="0"/>
              <a:t>See </a:t>
            </a:r>
            <a:r>
              <a:rPr lang="en-US" dirty="0">
                <a:hlinkClick r:id="rId2"/>
              </a:rPr>
              <a:t>DrJ Design Guide</a:t>
            </a:r>
            <a:r>
              <a:rPr lang="en-US" dirty="0"/>
              <a:t> </a:t>
            </a:r>
            <a:r>
              <a:rPr lang="en-US" dirty="0" smtClean="0"/>
              <a:t>for </a:t>
            </a:r>
            <a:r>
              <a:rPr lang="en-US" dirty="0"/>
              <a:t>detailed information on selecting a Jobsite </a:t>
            </a:r>
            <a:r>
              <a:rPr lang="en-US" dirty="0" smtClean="0"/>
              <a:t>Package</a:t>
            </a:r>
            <a:endParaRPr lang="en-US" dirty="0"/>
          </a:p>
        </p:txBody>
      </p:sp>
      <p:pic>
        <p:nvPicPr>
          <p:cNvPr id="5" name="Content Placeholder 4"/>
          <p:cNvPicPr>
            <a:picLocks noGrp="1" noChangeAspect="1"/>
          </p:cNvPicPr>
          <p:nvPr>
            <p:ph sz="half" idx="2"/>
          </p:nvPr>
        </p:nvPicPr>
        <p:blipFill>
          <a:blip r:embed="rId3"/>
          <a:stretch>
            <a:fillRect/>
          </a:stretch>
        </p:blipFill>
        <p:spPr>
          <a:xfrm>
            <a:off x="4648200" y="1757771"/>
            <a:ext cx="4038600" cy="2278833"/>
          </a:xfrm>
          <a:prstGeom prst="rect">
            <a:avLst/>
          </a:prstGeom>
          <a:ln>
            <a:solidFill>
              <a:schemeClr val="accent1"/>
            </a:solidFill>
          </a:ln>
        </p:spPr>
      </p:pic>
    </p:spTree>
    <p:extLst>
      <p:ext uri="{BB962C8B-B14F-4D97-AF65-F5344CB8AC3E}">
        <p14:creationId xmlns:p14="http://schemas.microsoft.com/office/powerpoint/2010/main" val="279882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SBCA, Guide to Good Practice for Handling, Installing, Restraining &amp; Bracing of Metal Plate Connected Wood Trusses (</a:t>
            </a:r>
            <a:r>
              <a:rPr lang="en-US" u="sng" dirty="0">
                <a:hlinkClick r:id="rId2"/>
              </a:rPr>
              <a:t>BCSI</a:t>
            </a:r>
            <a:r>
              <a:rPr lang="en-US" dirty="0"/>
              <a:t>). Structural Building Components </a:t>
            </a:r>
            <a:r>
              <a:rPr lang="en-US" dirty="0" smtClean="0"/>
              <a:t>Association.</a:t>
            </a:r>
            <a:endParaRPr lang="en-US" dirty="0"/>
          </a:p>
          <a:p>
            <a:r>
              <a:rPr lang="en-US" dirty="0"/>
              <a:t>CFSC, Guide to Good Practice for Handling, Installing, Restraining &amp; Bracing of Cold-Formed Steel Trusses (</a:t>
            </a:r>
            <a:r>
              <a:rPr lang="en-US" u="sng" dirty="0">
                <a:hlinkClick r:id="rId3"/>
              </a:rPr>
              <a:t>CFSBCSI</a:t>
            </a:r>
            <a:r>
              <a:rPr lang="en-US" dirty="0"/>
              <a:t>). Structural Building Components </a:t>
            </a:r>
            <a:r>
              <a:rPr lang="en-US" dirty="0" smtClean="0"/>
              <a:t>Association.</a:t>
            </a:r>
            <a:endParaRPr lang="en-US" dirty="0"/>
          </a:p>
          <a:p>
            <a:r>
              <a:rPr lang="en-US" dirty="0"/>
              <a:t>Structural Building Components Magazine, “</a:t>
            </a:r>
            <a:r>
              <a:rPr lang="en-US" i="1" u="sng" dirty="0">
                <a:hlinkClick r:id="rId4"/>
              </a:rPr>
              <a:t>Legal Edge: He Who Supplies the Jobsite Package ‘Makes the Rules’ in Litigation</a:t>
            </a:r>
            <a:r>
              <a:rPr lang="en-US" dirty="0"/>
              <a:t>” (June/July 2009). Truss Publications, </a:t>
            </a:r>
            <a:r>
              <a:rPr lang="en-US" dirty="0" smtClean="0"/>
              <a:t>Inc.</a:t>
            </a:r>
            <a:endParaRPr lang="en-US" dirty="0"/>
          </a:p>
          <a:p>
            <a:r>
              <a:rPr lang="en-US" dirty="0"/>
              <a:t>Structural Building Components Magazine, “</a:t>
            </a:r>
            <a:r>
              <a:rPr lang="en-US" u="sng" dirty="0">
                <a:hlinkClick r:id="rId5"/>
              </a:rPr>
              <a:t>The Jobsite Package: A Critical Picket in Your Fence of Protection</a:t>
            </a:r>
            <a:r>
              <a:rPr lang="en-US" dirty="0"/>
              <a:t>” (March 2008</a:t>
            </a:r>
            <a:r>
              <a:rPr lang="en-US"/>
              <a:t>). </a:t>
            </a:r>
            <a:endParaRPr lang="en-US" smtClean="0"/>
          </a:p>
          <a:p>
            <a:r>
              <a:rPr lang="en-US" smtClean="0"/>
              <a:t>Truss </a:t>
            </a:r>
            <a:r>
              <a:rPr lang="en-US" dirty="0"/>
              <a:t>Plate Institute, </a:t>
            </a:r>
            <a:r>
              <a:rPr lang="en-US" i="1" dirty="0"/>
              <a:t>National Design Standard for Metal Plate Connected Wood Trusses (</a:t>
            </a:r>
            <a:r>
              <a:rPr lang="en-US" i="1" u="sng" dirty="0">
                <a:hlinkClick r:id="rId6"/>
              </a:rPr>
              <a:t>ANSI/TPI 1</a:t>
            </a:r>
            <a:r>
              <a:rPr lang="en-US" dirty="0"/>
              <a:t>), 2007/2014. </a:t>
            </a:r>
            <a:endParaRPr lang="en-US" dirty="0" smtClean="0"/>
          </a:p>
          <a:p>
            <a:r>
              <a:rPr lang="en-US" dirty="0" smtClean="0"/>
              <a:t>International </a:t>
            </a:r>
            <a:r>
              <a:rPr lang="en-US" dirty="0"/>
              <a:t>Code Council (ICC), International Building Code (</a:t>
            </a:r>
            <a:r>
              <a:rPr lang="en-US" u="sng" dirty="0">
                <a:hlinkClick r:id="rId7"/>
              </a:rPr>
              <a:t>IBC</a:t>
            </a:r>
            <a:r>
              <a:rPr lang="en-US" dirty="0"/>
              <a:t>), 2009, 2012 and 2015 editions. </a:t>
            </a:r>
          </a:p>
          <a:p>
            <a:r>
              <a:rPr lang="en-US" dirty="0"/>
              <a:t>International Code Council (ICC), International Residential Code (</a:t>
            </a:r>
            <a:r>
              <a:rPr lang="en-US" u="sng" dirty="0">
                <a:hlinkClick r:id="rId8"/>
              </a:rPr>
              <a:t>IRC</a:t>
            </a:r>
            <a:r>
              <a:rPr lang="en-US" dirty="0"/>
              <a:t>), 2009, 2012 and 2015 editions. </a:t>
            </a:r>
          </a:p>
        </p:txBody>
      </p:sp>
    </p:spTree>
    <p:extLst>
      <p:ext uri="{BB962C8B-B14F-4D97-AF65-F5344CB8AC3E}">
        <p14:creationId xmlns:p14="http://schemas.microsoft.com/office/powerpoint/2010/main" val="4183305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295400" y="1123949"/>
            <a:ext cx="6553200" cy="2677656"/>
          </a:xfrm>
          <a:prstGeom prst="rect">
            <a:avLst/>
          </a:prstGeom>
          <a:solidFill>
            <a:schemeClr val="accent2"/>
          </a:solidFill>
          <a:ln>
            <a:noFill/>
          </a:ln>
          <a:effectLst/>
        </p:spPr>
        <p:txBody>
          <a:bodyPr vert="horz" wrap="square" lIns="228600" tIns="228600" rIns="228600" bIns="228600" numCol="1" anchor="ctr" anchorCtr="0" compatLnSpc="1">
            <a:prstTxWarp prst="textNoShape">
              <a:avLst/>
            </a:prstTxWarp>
            <a:spAutoFit/>
          </a:bodyPr>
          <a:lstStyle/>
          <a:p>
            <a:pPr algn="just" eaLnBrk="0" fontAlgn="base" hangingPunct="0">
              <a:spcBef>
                <a:spcPct val="0"/>
              </a:spcBef>
              <a:spcAft>
                <a:spcPct val="0"/>
              </a:spcAft>
            </a:pPr>
            <a:r>
              <a:rPr lang="en-US" altLang="en-US" b="1" dirty="0" smtClean="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has been the voice of the structural building components industry since 1983, providing educational programs and technical information, disseminating industry news, and facilitating networking opportunities for manufacturers of roof trusses, wall panels and floor trusses. </a:t>
            </a:r>
            <a:r>
              <a:rPr lang="en-US" altLang="en-US" b="1" dirty="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endeavors to expand component manufacturers’ market share and enhance the professionalism of the component manufacturing industry</a:t>
            </a:r>
            <a:r>
              <a:rPr lang="en-US" altLang="en-US" dirty="0" smtClean="0">
                <a:solidFill>
                  <a:schemeClr val="bg1"/>
                </a:solidFill>
                <a:latin typeface="Segoe UI" panose="020B0502040204020203" pitchFamily="34" charset="0"/>
                <a:cs typeface="Segoe UI" panose="020B0502040204020203" pitchFamily="34" charset="0"/>
              </a:rPr>
              <a:t>.</a:t>
            </a:r>
          </a:p>
        </p:txBody>
      </p:sp>
      <p:sp>
        <p:nvSpPr>
          <p:cNvPr id="12" name="TextBox 11"/>
          <p:cNvSpPr txBox="1"/>
          <p:nvPr/>
        </p:nvSpPr>
        <p:spPr>
          <a:xfrm>
            <a:off x="1961028" y="4095750"/>
            <a:ext cx="5221942" cy="307777"/>
          </a:xfrm>
          <a:prstGeom prst="rect">
            <a:avLst/>
          </a:prstGeom>
          <a:noFill/>
        </p:spPr>
        <p:txBody>
          <a:bodyPr wrap="none" rtlCol="0">
            <a:spAutoFit/>
          </a:bodyPr>
          <a:lstStyle/>
          <a:p>
            <a:pPr algn="ctr"/>
            <a:r>
              <a:rPr lang="en-US" altLang="en-US" sz="1400" dirty="0" smtClean="0">
                <a:latin typeface="Segoe UI" panose="020B0502040204020203" pitchFamily="34" charset="0"/>
                <a:cs typeface="Segoe UI" panose="020B0502040204020203" pitchFamily="34" charset="0"/>
              </a:rPr>
              <a:t>Copyright © 2017 Structural Building Components Association. </a:t>
            </a:r>
          </a:p>
        </p:txBody>
      </p:sp>
    </p:spTree>
    <p:extLst>
      <p:ext uri="{BB962C8B-B14F-4D97-AF65-F5344CB8AC3E}">
        <p14:creationId xmlns:p14="http://schemas.microsoft.com/office/powerpoint/2010/main" val="506726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Property </a:t>
            </a:r>
            <a:r>
              <a:rPr lang="en-US" dirty="0"/>
              <a:t>damage, serious bodily injury and/or death are possible if the Contractor fails to properly handle, install, restrain and brace trusses. </a:t>
            </a:r>
            <a:endParaRPr lang="en-US" dirty="0" smtClean="0"/>
          </a:p>
          <a:p>
            <a:r>
              <a:rPr lang="en-US" dirty="0" smtClean="0"/>
              <a:t>This presentation reviews what is required by building codes and industry standards regarding Truss Submittal Packages and Jobsite Packages</a:t>
            </a:r>
          </a:p>
        </p:txBody>
      </p:sp>
      <p:pic>
        <p:nvPicPr>
          <p:cNvPr id="1026" name="Picture 2" descr="Image result for construction safet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970462" y="1200150"/>
            <a:ext cx="3394075" cy="339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224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55000" lnSpcReduction="20000"/>
          </a:bodyPr>
          <a:lstStyle/>
          <a:p>
            <a:r>
              <a:rPr lang="en-US" sz="3600" dirty="0" smtClean="0"/>
              <a:t>The </a:t>
            </a:r>
            <a:r>
              <a:rPr lang="en-US" sz="3600" i="1" dirty="0" smtClean="0"/>
              <a:t>IBC</a:t>
            </a:r>
            <a:r>
              <a:rPr lang="en-US" sz="3600" dirty="0" smtClean="0"/>
              <a:t> and </a:t>
            </a:r>
            <a:r>
              <a:rPr lang="en-US" sz="3600" i="1" dirty="0" smtClean="0"/>
              <a:t>IRC </a:t>
            </a:r>
            <a:r>
              <a:rPr lang="en-US" sz="3600" dirty="0" smtClean="0"/>
              <a:t>contain code requirements regarding Truss Submittal Packages, truss submittals, and truss bracing. </a:t>
            </a:r>
          </a:p>
          <a:p>
            <a:endParaRPr lang="en-US" dirty="0"/>
          </a:p>
          <a:p>
            <a:endParaRPr lang="en-US" dirty="0"/>
          </a:p>
          <a:p>
            <a:endParaRPr lang="en-US" dirty="0"/>
          </a:p>
          <a:p>
            <a:endParaRPr lang="en-US" dirty="0" smtClean="0"/>
          </a:p>
        </p:txBody>
      </p:sp>
      <p:sp>
        <p:nvSpPr>
          <p:cNvPr id="4" name="Content Placeholder 3"/>
          <p:cNvSpPr>
            <a:spLocks noGrp="1"/>
          </p:cNvSpPr>
          <p:nvPr>
            <p:ph sz="half" idx="2"/>
          </p:nvPr>
        </p:nvSpPr>
        <p:spPr/>
        <p:txBody>
          <a:bodyPr>
            <a:normAutofit fontScale="55000" lnSpcReduction="20000"/>
          </a:bodyPr>
          <a:lstStyle/>
          <a:p>
            <a:r>
              <a:rPr lang="en-US" b="1" dirty="0" smtClean="0"/>
              <a:t>Truss Submittal Packages:</a:t>
            </a:r>
          </a:p>
          <a:p>
            <a:pPr lvl="1"/>
            <a:r>
              <a:rPr lang="en-US" b="1" dirty="0" smtClean="0"/>
              <a:t>2303.4.1.4.1 Truss </a:t>
            </a:r>
            <a:r>
              <a:rPr lang="en-US" b="1" dirty="0"/>
              <a:t>design </a:t>
            </a:r>
            <a:r>
              <a:rPr lang="en-US" b="1" dirty="0" smtClean="0"/>
              <a:t>drawings  </a:t>
            </a:r>
            <a:r>
              <a:rPr lang="en-US" b="1" i="1" dirty="0" smtClean="0"/>
              <a:t>(Wood)</a:t>
            </a:r>
          </a:p>
          <a:p>
            <a:pPr lvl="1"/>
            <a:r>
              <a:rPr lang="en-US" b="1" dirty="0"/>
              <a:t>2303.4.2 Truss placement </a:t>
            </a:r>
            <a:r>
              <a:rPr lang="en-US" b="1" dirty="0" smtClean="0"/>
              <a:t>diagram </a:t>
            </a:r>
            <a:r>
              <a:rPr lang="en-US" b="1" i="1" dirty="0"/>
              <a:t>(Wood)</a:t>
            </a:r>
            <a:endParaRPr lang="en-US" b="1" i="1" dirty="0" smtClean="0"/>
          </a:p>
          <a:p>
            <a:pPr lvl="1"/>
            <a:r>
              <a:rPr lang="en-US" b="1" dirty="0" smtClean="0"/>
              <a:t>2303.4.3 </a:t>
            </a:r>
            <a:r>
              <a:rPr lang="en-US" b="1" dirty="0"/>
              <a:t>Truss submittal </a:t>
            </a:r>
            <a:r>
              <a:rPr lang="en-US" b="1" dirty="0" smtClean="0"/>
              <a:t>Package </a:t>
            </a:r>
            <a:r>
              <a:rPr lang="en-US" b="1" i="1" dirty="0"/>
              <a:t>(Wood)</a:t>
            </a:r>
            <a:endParaRPr lang="en-US" b="1" dirty="0" smtClean="0"/>
          </a:p>
          <a:p>
            <a:pPr lvl="1"/>
            <a:r>
              <a:rPr lang="en-US" b="1" dirty="0" smtClean="0"/>
              <a:t>2211.3.1 </a:t>
            </a:r>
            <a:r>
              <a:rPr lang="en-US" b="1" dirty="0"/>
              <a:t>Truss design drawings</a:t>
            </a:r>
            <a:r>
              <a:rPr lang="en-US" b="1" dirty="0" smtClean="0"/>
              <a:t>. </a:t>
            </a:r>
            <a:r>
              <a:rPr lang="en-US" b="1" i="1" dirty="0" smtClean="0"/>
              <a:t>(Cold-formed steel)</a:t>
            </a:r>
          </a:p>
          <a:p>
            <a:r>
              <a:rPr lang="en-US" b="1" dirty="0" smtClean="0"/>
              <a:t>Truss Submittals</a:t>
            </a:r>
          </a:p>
          <a:p>
            <a:pPr lvl="1"/>
            <a:r>
              <a:rPr lang="en-US" b="1" dirty="0" smtClean="0"/>
              <a:t>R502.11.1 </a:t>
            </a:r>
            <a:r>
              <a:rPr lang="en-US" b="1" dirty="0"/>
              <a:t>Design</a:t>
            </a:r>
            <a:r>
              <a:rPr lang="en-US" b="1" dirty="0" smtClean="0"/>
              <a:t>.</a:t>
            </a:r>
          </a:p>
          <a:p>
            <a:pPr lvl="1"/>
            <a:r>
              <a:rPr lang="en-US" b="1" dirty="0"/>
              <a:t>R502.11.4 Truss design drawings</a:t>
            </a:r>
            <a:r>
              <a:rPr lang="en-US" b="1" dirty="0" smtClean="0"/>
              <a:t>.</a:t>
            </a:r>
          </a:p>
          <a:p>
            <a:pPr lvl="1"/>
            <a:r>
              <a:rPr lang="en-US" b="1" dirty="0"/>
              <a:t>R802.10.1 Truss design drawings</a:t>
            </a:r>
            <a:r>
              <a:rPr lang="en-US" b="1" dirty="0" smtClean="0"/>
              <a:t>.</a:t>
            </a:r>
          </a:p>
          <a:p>
            <a:pPr lvl="1"/>
            <a:r>
              <a:rPr lang="en-US" b="1" dirty="0"/>
              <a:t>R802.10.2 Design</a:t>
            </a:r>
            <a:r>
              <a:rPr lang="en-US" b="1" dirty="0" smtClean="0"/>
              <a:t>.</a:t>
            </a:r>
          </a:p>
          <a:p>
            <a:r>
              <a:rPr lang="en-US" b="1" dirty="0" smtClean="0"/>
              <a:t>Truss Bracing</a:t>
            </a:r>
          </a:p>
          <a:p>
            <a:pPr lvl="1"/>
            <a:r>
              <a:rPr lang="en-US" b="1" dirty="0"/>
              <a:t>R106.1.2 Manufacturer’s installation </a:t>
            </a:r>
            <a:r>
              <a:rPr lang="en-US" b="1" dirty="0" smtClean="0"/>
              <a:t>instructions</a:t>
            </a:r>
          </a:p>
          <a:p>
            <a:pPr lvl="1"/>
            <a:r>
              <a:rPr lang="en-US" b="1" dirty="0"/>
              <a:t>R502.11.2 Bracing</a:t>
            </a:r>
            <a:r>
              <a:rPr lang="en-US" b="1" dirty="0" smtClean="0"/>
              <a:t>.</a:t>
            </a:r>
          </a:p>
          <a:p>
            <a:pPr lvl="1"/>
            <a:r>
              <a:rPr lang="en-US" b="1" dirty="0"/>
              <a:t>R802.10.3 Bracing.</a:t>
            </a:r>
            <a:endParaRPr lang="en-US" dirty="0"/>
          </a:p>
        </p:txBody>
      </p:sp>
    </p:spTree>
    <p:extLst>
      <p:ext uri="{BB962C8B-B14F-4D97-AF65-F5344CB8AC3E}">
        <p14:creationId xmlns:p14="http://schemas.microsoft.com/office/powerpoint/2010/main" val="3451464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47500" lnSpcReduction="20000"/>
          </a:bodyPr>
          <a:lstStyle/>
          <a:p>
            <a:r>
              <a:rPr lang="en-US" sz="4000" dirty="0"/>
              <a:t>ANSI/TPI 1 is a standard referenced by both the IBC and IRC governing metal plate connected wood </a:t>
            </a:r>
            <a:r>
              <a:rPr lang="en-US" sz="4000" dirty="0" smtClean="0"/>
              <a:t>trusses that:</a:t>
            </a:r>
            <a:endParaRPr lang="en-US" sz="4000" dirty="0"/>
          </a:p>
          <a:p>
            <a:pPr lvl="1"/>
            <a:r>
              <a:rPr lang="en-US" sz="3500" dirty="0"/>
              <a:t>Establishes minimum requirements for design and construction </a:t>
            </a:r>
          </a:p>
          <a:p>
            <a:pPr lvl="1"/>
            <a:r>
              <a:rPr lang="en-US" sz="3500" dirty="0"/>
              <a:t>Defines the accepted responsibilities for all parties involved </a:t>
            </a:r>
          </a:p>
          <a:p>
            <a:r>
              <a:rPr lang="en-US" sz="4000" dirty="0"/>
              <a:t>One of the Truss Manufacturer’s </a:t>
            </a:r>
            <a:r>
              <a:rPr lang="en-US" sz="4000" dirty="0" smtClean="0"/>
              <a:t>responsibilities, as defined in </a:t>
            </a:r>
            <a:r>
              <a:rPr lang="en-US" sz="4000" i="1" dirty="0" smtClean="0"/>
              <a:t>ANSI/TPI-1-2014</a:t>
            </a:r>
            <a:r>
              <a:rPr lang="en-US" sz="4000" dirty="0" smtClean="0"/>
              <a:t>, is </a:t>
            </a:r>
            <a:r>
              <a:rPr lang="en-US" sz="4000" dirty="0"/>
              <a:t>to supply the Truss Submittal Package to the </a:t>
            </a:r>
            <a:r>
              <a:rPr lang="en-US" sz="4000" dirty="0" smtClean="0"/>
              <a:t>contractor</a:t>
            </a:r>
            <a:endParaRPr lang="en-US" dirty="0" smtClean="0"/>
          </a:p>
          <a:p>
            <a:pPr marL="0" indent="0">
              <a:buNone/>
            </a:pPr>
            <a:endParaRPr lang="en-US" dirty="0"/>
          </a:p>
          <a:p>
            <a:endParaRPr lang="en-US" dirty="0" smtClean="0"/>
          </a:p>
        </p:txBody>
      </p:sp>
      <p:sp>
        <p:nvSpPr>
          <p:cNvPr id="4" name="Content Placeholder 3"/>
          <p:cNvSpPr>
            <a:spLocks noGrp="1"/>
          </p:cNvSpPr>
          <p:nvPr>
            <p:ph sz="half" idx="2"/>
          </p:nvPr>
        </p:nvSpPr>
        <p:spPr/>
        <p:txBody>
          <a:bodyPr>
            <a:normAutofit fontScale="47500" lnSpcReduction="20000"/>
          </a:bodyPr>
          <a:lstStyle/>
          <a:p>
            <a:r>
              <a:rPr lang="en-US" b="1" dirty="0"/>
              <a:t>2.3.6.5 Required Documents</a:t>
            </a:r>
            <a:r>
              <a:rPr lang="en-US" dirty="0"/>
              <a:t>. </a:t>
            </a:r>
            <a:endParaRPr lang="en-US" dirty="0" smtClean="0"/>
          </a:p>
          <a:p>
            <a:r>
              <a:rPr lang="en-US" b="1" dirty="0" smtClean="0"/>
              <a:t>2.3.3 </a:t>
            </a:r>
            <a:r>
              <a:rPr lang="en-US" b="1" dirty="0"/>
              <a:t>Requirements for the Permanent Member Restraint/Bracing of Truss Systems. </a:t>
            </a:r>
            <a:endParaRPr lang="en-US" dirty="0"/>
          </a:p>
          <a:p>
            <a:r>
              <a:rPr lang="en-US" b="1" dirty="0"/>
              <a:t>2.3.3.1 Method of Restraint. </a:t>
            </a:r>
            <a:endParaRPr lang="en-US" b="1" dirty="0" smtClean="0"/>
          </a:p>
          <a:p>
            <a:r>
              <a:rPr lang="en-US" b="1" dirty="0" smtClean="0"/>
              <a:t>2.3.3.1.1 </a:t>
            </a:r>
            <a:r>
              <a:rPr lang="en-US" b="1" dirty="0"/>
              <a:t>Standard Industry Details. </a:t>
            </a:r>
            <a:endParaRPr lang="en-US" b="1" dirty="0" smtClean="0"/>
          </a:p>
          <a:p>
            <a:r>
              <a:rPr lang="en-US" b="1" dirty="0" smtClean="0"/>
              <a:t>2.3.3.1.2 </a:t>
            </a:r>
            <a:r>
              <a:rPr lang="en-US" b="1" dirty="0"/>
              <a:t>Substitution with Reinforcement. </a:t>
            </a:r>
            <a:endParaRPr lang="en-US" b="1" dirty="0" smtClean="0"/>
          </a:p>
          <a:p>
            <a:r>
              <a:rPr lang="en-US" b="1" dirty="0" smtClean="0"/>
              <a:t>2.3.3.1.3 </a:t>
            </a:r>
            <a:r>
              <a:rPr lang="en-US" b="1" dirty="0"/>
              <a:t>Project Specific Design. </a:t>
            </a:r>
            <a:endParaRPr lang="en-US" b="1" dirty="0" smtClean="0"/>
          </a:p>
          <a:p>
            <a:r>
              <a:rPr lang="en-US" b="1" dirty="0"/>
              <a:t>2.3.3.2 Absence of Truss Restraint/Bracing Method or Details. </a:t>
            </a:r>
            <a:endParaRPr lang="en-US" dirty="0" smtClean="0"/>
          </a:p>
          <a:p>
            <a:r>
              <a:rPr lang="en-US" b="1" dirty="0" smtClean="0"/>
              <a:t>2.3.3.3 </a:t>
            </a:r>
            <a:r>
              <a:rPr lang="en-US" b="1" dirty="0"/>
              <a:t>Trusses Spanning 60 Feet (18 m) or Greater. </a:t>
            </a:r>
            <a:endParaRPr lang="en-US" dirty="0"/>
          </a:p>
          <a:p>
            <a:r>
              <a:rPr lang="en-US" b="1" dirty="0"/>
              <a:t>2.3.6.7 Truss Submittal Packages</a:t>
            </a:r>
            <a:r>
              <a:rPr lang="en-US" dirty="0"/>
              <a:t>. </a:t>
            </a:r>
            <a:endParaRPr lang="en-US" dirty="0" smtClean="0"/>
          </a:p>
          <a:p>
            <a:r>
              <a:rPr lang="en-US" b="1" dirty="0" smtClean="0"/>
              <a:t>2.3.4.2</a:t>
            </a:r>
            <a:r>
              <a:rPr lang="en-US" b="1" dirty="0"/>
              <a:t>. Information Provided to the Building De­signer.</a:t>
            </a:r>
            <a:r>
              <a:rPr lang="en-US" dirty="0"/>
              <a:t> </a:t>
            </a:r>
            <a:endParaRPr lang="en-US" dirty="0" smtClean="0"/>
          </a:p>
          <a:p>
            <a:r>
              <a:rPr lang="en-US" b="1" dirty="0" smtClean="0"/>
              <a:t>2.3.4.3 </a:t>
            </a:r>
            <a:r>
              <a:rPr lang="en-US" b="1" dirty="0"/>
              <a:t>Truss Submittal Package Review. </a:t>
            </a:r>
            <a:endParaRPr lang="en-US" dirty="0"/>
          </a:p>
        </p:txBody>
      </p:sp>
    </p:spTree>
    <p:extLst>
      <p:ext uri="{BB962C8B-B14F-4D97-AF65-F5344CB8AC3E}">
        <p14:creationId xmlns:p14="http://schemas.microsoft.com/office/powerpoint/2010/main" val="1802567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a:t>A Jobsite Package is a collection of documents sent by the truss manufacturer along with the truss delivery to promote safe installation practices</a:t>
            </a:r>
          </a:p>
          <a:p>
            <a:r>
              <a:rPr lang="en-US" dirty="0" smtClean="0"/>
              <a:t>Although </a:t>
            </a:r>
            <a:r>
              <a:rPr lang="en-US" dirty="0"/>
              <a:t>the IBC and ANSI/TPI 1 </a:t>
            </a:r>
            <a:r>
              <a:rPr lang="en-US" dirty="0" smtClean="0"/>
              <a:t>are open to many possible methods of delivering this information, both reference BCSI as an industry standard for handling</a:t>
            </a:r>
            <a:r>
              <a:rPr lang="en-US" dirty="0"/>
              <a:t>, installing, restraining and </a:t>
            </a:r>
            <a:r>
              <a:rPr lang="en-US" dirty="0" smtClean="0"/>
              <a:t>bracing trusses</a:t>
            </a:r>
          </a:p>
        </p:txBody>
      </p:sp>
      <p:pic>
        <p:nvPicPr>
          <p:cNvPr id="7"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903692"/>
            <a:ext cx="4038600" cy="1986991"/>
          </a:xfrm>
        </p:spPr>
      </p:pic>
    </p:spTree>
    <p:extLst>
      <p:ext uri="{BB962C8B-B14F-4D97-AF65-F5344CB8AC3E}">
        <p14:creationId xmlns:p14="http://schemas.microsoft.com/office/powerpoint/2010/main" val="3712264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If </a:t>
            </a:r>
            <a:r>
              <a:rPr lang="en-US" dirty="0"/>
              <a:t>correctly implemented, </a:t>
            </a:r>
            <a:r>
              <a:rPr lang="en-US" dirty="0" smtClean="0"/>
              <a:t>the information contained in BCSI helps </a:t>
            </a:r>
            <a:r>
              <a:rPr lang="en-US" dirty="0"/>
              <a:t>to ensure consistent jobsite safety and acceptable structural performance</a:t>
            </a:r>
            <a:r>
              <a:rPr lang="en-US" dirty="0" smtClean="0"/>
              <a:t>.</a:t>
            </a:r>
          </a:p>
          <a:p>
            <a:r>
              <a:rPr lang="en-US" dirty="0" smtClean="0"/>
              <a:t>BCSI includes simple, safe and proven methods that are consistent with accepted framing construction practices.</a:t>
            </a:r>
          </a:p>
          <a:p>
            <a:endParaRPr lang="en-US" dirty="0"/>
          </a:p>
        </p:txBody>
      </p:sp>
      <p:pic>
        <p:nvPicPr>
          <p:cNvPr id="7"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903692"/>
            <a:ext cx="4038600" cy="1986991"/>
          </a:xfrm>
        </p:spPr>
      </p:pic>
    </p:spTree>
    <p:extLst>
      <p:ext uri="{BB962C8B-B14F-4D97-AF65-F5344CB8AC3E}">
        <p14:creationId xmlns:p14="http://schemas.microsoft.com/office/powerpoint/2010/main" val="612291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dirty="0"/>
          </a:p>
        </p:txBody>
      </p:sp>
      <p:sp>
        <p:nvSpPr>
          <p:cNvPr id="3" name="Content Placeholder 2"/>
          <p:cNvSpPr>
            <a:spLocks noGrp="1"/>
          </p:cNvSpPr>
          <p:nvPr>
            <p:ph sz="half" idx="1"/>
          </p:nvPr>
        </p:nvSpPr>
        <p:spPr>
          <a:xfrm>
            <a:off x="457199" y="1200151"/>
            <a:ext cx="4343401" cy="3394472"/>
          </a:xfrm>
        </p:spPr>
        <p:txBody>
          <a:bodyPr>
            <a:normAutofit fontScale="70000" lnSpcReduction="20000"/>
          </a:bodyPr>
          <a:lstStyle/>
          <a:p>
            <a:r>
              <a:rPr lang="en-US" dirty="0" smtClean="0"/>
              <a:t>Truss Submittal Packages should include:</a:t>
            </a:r>
          </a:p>
          <a:p>
            <a:pPr lvl="1"/>
            <a:r>
              <a:rPr lang="en-US" dirty="0" smtClean="0"/>
              <a:t>Individual Truss Design Drawings (TDD)</a:t>
            </a:r>
          </a:p>
          <a:p>
            <a:pPr lvl="1"/>
            <a:r>
              <a:rPr lang="en-US" dirty="0" smtClean="0"/>
              <a:t>Truss Placement Plan (TPP)</a:t>
            </a:r>
          </a:p>
          <a:p>
            <a:pPr lvl="1"/>
            <a:r>
              <a:rPr lang="en-US" dirty="0" smtClean="0"/>
              <a:t>Individual Truss Member Restraint/Bracing Locations (if required)</a:t>
            </a:r>
          </a:p>
          <a:p>
            <a:pPr lvl="1"/>
            <a:r>
              <a:rPr lang="en-US" dirty="0" smtClean="0"/>
              <a:t>Jobsite Package</a:t>
            </a:r>
          </a:p>
          <a:p>
            <a:pPr lvl="2"/>
            <a:r>
              <a:rPr lang="en-US" dirty="0" smtClean="0"/>
              <a:t>For Sloped Roof Trusses:  BCSI-B1 and BCSI-B3 Summary Sheets</a:t>
            </a:r>
          </a:p>
          <a:p>
            <a:pPr lvl="2"/>
            <a:r>
              <a:rPr lang="en-US" dirty="0" smtClean="0"/>
              <a:t>For Floor and Flat Roof Trusses:  BCSI-B1 and BCSI-B7 Summary Sheets</a:t>
            </a:r>
          </a:p>
          <a:p>
            <a:pPr lvl="2"/>
            <a:r>
              <a:rPr lang="en-US" dirty="0" smtClean="0"/>
              <a:t>Additional Pertinent Information (i.e. hanger installation guides, LVL details, etc.)</a:t>
            </a:r>
          </a:p>
          <a:p>
            <a:pPr lvl="1"/>
            <a:endParaRPr lang="en-US" dirty="0" smtClean="0"/>
          </a:p>
          <a:p>
            <a:endParaRPr lang="en-US" dirty="0" smtClean="0"/>
          </a:p>
          <a:p>
            <a:pPr lvl="1"/>
            <a:endParaRPr lang="en-US" dirty="0"/>
          </a:p>
        </p:txBody>
      </p:sp>
      <p:pic>
        <p:nvPicPr>
          <p:cNvPr id="13" name="Content Placeholder 12"/>
          <p:cNvPicPr>
            <a:picLocks noGrp="1" noChangeAspect="1"/>
          </p:cNvPicPr>
          <p:nvPr>
            <p:ph sz="half" idx="2"/>
          </p:nvPr>
        </p:nvPicPr>
        <p:blipFill>
          <a:blip r:embed="rId2"/>
          <a:stretch>
            <a:fillRect/>
          </a:stretch>
        </p:blipFill>
        <p:spPr>
          <a:xfrm>
            <a:off x="4953000" y="814277"/>
            <a:ext cx="3821267" cy="3775473"/>
          </a:xfrm>
          <a:prstGeom prst="rect">
            <a:avLst/>
          </a:prstGeom>
        </p:spPr>
      </p:pic>
    </p:spTree>
    <p:extLst>
      <p:ext uri="{BB962C8B-B14F-4D97-AF65-F5344CB8AC3E}">
        <p14:creationId xmlns:p14="http://schemas.microsoft.com/office/powerpoint/2010/main" val="2291030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dirty="0"/>
          </a:p>
        </p:txBody>
      </p:sp>
      <p:sp>
        <p:nvSpPr>
          <p:cNvPr id="3" name="Content Placeholder 2"/>
          <p:cNvSpPr>
            <a:spLocks noGrp="1"/>
          </p:cNvSpPr>
          <p:nvPr>
            <p:ph sz="half" idx="1"/>
          </p:nvPr>
        </p:nvSpPr>
        <p:spPr>
          <a:xfrm>
            <a:off x="457199" y="1200151"/>
            <a:ext cx="5943601" cy="3394472"/>
          </a:xfrm>
        </p:spPr>
        <p:txBody>
          <a:bodyPr>
            <a:normAutofit fontScale="62500" lnSpcReduction="20000"/>
          </a:bodyPr>
          <a:lstStyle/>
          <a:p>
            <a:r>
              <a:rPr lang="en-US" dirty="0" smtClean="0"/>
              <a:t>Including the Jobsite Package in the Truss Submittal Package with each truss delivery not only fulfills the truss manufacturer’s duty to provide information for builders, it can protect the manufacturer legally. </a:t>
            </a:r>
          </a:p>
          <a:p>
            <a:r>
              <a:rPr lang="en-US" dirty="0" smtClean="0"/>
              <a:t>SBCA’s legal counsel Kent </a:t>
            </a:r>
            <a:r>
              <a:rPr lang="en-US" dirty="0" err="1" smtClean="0"/>
              <a:t>Pagel</a:t>
            </a:r>
            <a:r>
              <a:rPr lang="en-US" dirty="0" smtClean="0"/>
              <a:t> provides the concepts behind this recommendation in his Structural Building Components (SBC) Magazine article entitled “</a:t>
            </a:r>
            <a:r>
              <a:rPr lang="en-US" dirty="0" smtClean="0">
                <a:hlinkClick r:id="rId2"/>
              </a:rPr>
              <a:t>Legal Edge: He Who Supplies the Jobsite Package ‘Makes the Rules’ in Litigation</a:t>
            </a:r>
            <a:r>
              <a:rPr lang="en-US" dirty="0" smtClean="0"/>
              <a:t>” (June/July 2009)</a:t>
            </a:r>
          </a:p>
          <a:p>
            <a:pPr lvl="1"/>
            <a:r>
              <a:rPr lang="en-US" dirty="0" smtClean="0"/>
              <a:t>Some component manufacturers include a charge for the jobsite package, to prove that the manufacturer fulfilled their duty to educate and warn while providing customers with key installation and safety information.</a:t>
            </a:r>
            <a:endParaRPr lang="en-US" dirty="0"/>
          </a:p>
        </p:txBody>
      </p:sp>
      <p:pic>
        <p:nvPicPr>
          <p:cNvPr id="9" name="Content Placeholder 8"/>
          <p:cNvPicPr>
            <a:picLocks noGrp="1" noChangeAspect="1"/>
          </p:cNvPicPr>
          <p:nvPr>
            <p:ph sz="half" idx="2"/>
          </p:nvPr>
        </p:nvPicPr>
        <p:blipFill>
          <a:blip r:embed="rId3"/>
          <a:stretch>
            <a:fillRect/>
          </a:stretch>
        </p:blipFill>
        <p:spPr>
          <a:xfrm>
            <a:off x="6400800" y="1174124"/>
            <a:ext cx="2529238" cy="3394075"/>
          </a:xfrm>
        </p:spPr>
      </p:pic>
    </p:spTree>
    <p:extLst>
      <p:ext uri="{BB962C8B-B14F-4D97-AF65-F5344CB8AC3E}">
        <p14:creationId xmlns:p14="http://schemas.microsoft.com/office/powerpoint/2010/main" val="1661030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BCA Educational Presentation Template">
  <a:themeElements>
    <a:clrScheme name="SBCA Workshop Color Scheme">
      <a:dk1>
        <a:sysClr val="windowText" lastClr="000000"/>
      </a:dk1>
      <a:lt1>
        <a:sysClr val="window" lastClr="FFFFFF"/>
      </a:lt1>
      <a:dk2>
        <a:srgbClr val="8D8A8A"/>
      </a:dk2>
      <a:lt2>
        <a:srgbClr val="E6E7E8"/>
      </a:lt2>
      <a:accent1>
        <a:srgbClr val="8D8A8A"/>
      </a:accent1>
      <a:accent2>
        <a:srgbClr val="BF2F38"/>
      </a:accent2>
      <a:accent3>
        <a:srgbClr val="FFCC00"/>
      </a:accent3>
      <a:accent4>
        <a:srgbClr val="BCBEC0"/>
      </a:accent4>
      <a:accent5>
        <a:srgbClr val="E6E7E8"/>
      </a:accent5>
      <a:accent6>
        <a:srgbClr val="8D8A8A"/>
      </a:accent6>
      <a:hlink>
        <a:srgbClr val="BF2F38"/>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SBCA 16_9</Template>
  <TotalTime>7208</TotalTime>
  <Words>864</Words>
  <Application>Microsoft Office PowerPoint</Application>
  <PresentationFormat>On-screen Show (16:9)</PresentationFormat>
  <Paragraphs>81</Paragraphs>
  <Slides>12</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Segoe UI</vt:lpstr>
      <vt:lpstr>Custom Design</vt:lpstr>
      <vt:lpstr>SBCA Educational Presentation Template</vt:lpstr>
      <vt:lpstr>Truss Submittal Packages and Jobsite Packages</vt:lpstr>
      <vt:lpstr>PowerPoint Presentation</vt:lpstr>
      <vt:lpstr>Introduction</vt:lpstr>
      <vt:lpstr>Background</vt:lpstr>
      <vt:lpstr>Background</vt:lpstr>
      <vt:lpstr>Background</vt:lpstr>
      <vt:lpstr>Background</vt:lpstr>
      <vt:lpstr>Application</vt:lpstr>
      <vt:lpstr>Application</vt:lpstr>
      <vt:lpstr>Application</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Truss Submittal Packages</dc:title>
  <dc:creator>John Fredrick</dc:creator>
  <cp:lastModifiedBy>Abby Davidson</cp:lastModifiedBy>
  <cp:revision>169</cp:revision>
  <dcterms:created xsi:type="dcterms:W3CDTF">2015-06-02T15:10:27Z</dcterms:created>
  <dcterms:modified xsi:type="dcterms:W3CDTF">2017-04-06T19:09:10Z</dcterms:modified>
</cp:coreProperties>
</file>