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66"/>
  </p:notesMasterIdLst>
  <p:handoutMasterIdLst>
    <p:handoutMasterId r:id="rId67"/>
  </p:handoutMasterIdLst>
  <p:sldIdLst>
    <p:sldId id="256" r:id="rId3"/>
    <p:sldId id="353" r:id="rId4"/>
    <p:sldId id="275" r:id="rId5"/>
    <p:sldId id="257" r:id="rId6"/>
    <p:sldId id="312" r:id="rId7"/>
    <p:sldId id="336" r:id="rId8"/>
    <p:sldId id="337" r:id="rId9"/>
    <p:sldId id="338" r:id="rId10"/>
    <p:sldId id="277" r:id="rId11"/>
    <p:sldId id="278" r:id="rId12"/>
    <p:sldId id="279" r:id="rId13"/>
    <p:sldId id="309" r:id="rId14"/>
    <p:sldId id="339" r:id="rId15"/>
    <p:sldId id="280" r:id="rId16"/>
    <p:sldId id="281" r:id="rId17"/>
    <p:sldId id="282" r:id="rId18"/>
    <p:sldId id="273" r:id="rId19"/>
    <p:sldId id="316" r:id="rId20"/>
    <p:sldId id="284" r:id="rId21"/>
    <p:sldId id="285" r:id="rId22"/>
    <p:sldId id="286" r:id="rId23"/>
    <p:sldId id="287" r:id="rId24"/>
    <p:sldId id="318" r:id="rId25"/>
    <p:sldId id="288" r:id="rId26"/>
    <p:sldId id="317" r:id="rId27"/>
    <p:sldId id="290" r:id="rId28"/>
    <p:sldId id="291" r:id="rId29"/>
    <p:sldId id="292" r:id="rId30"/>
    <p:sldId id="293" r:id="rId31"/>
    <p:sldId id="294" r:id="rId32"/>
    <p:sldId id="320" r:id="rId33"/>
    <p:sldId id="321" r:id="rId34"/>
    <p:sldId id="310" r:id="rId35"/>
    <p:sldId id="322" r:id="rId36"/>
    <p:sldId id="311" r:id="rId37"/>
    <p:sldId id="323" r:id="rId38"/>
    <p:sldId id="324" r:id="rId39"/>
    <p:sldId id="325" r:id="rId40"/>
    <p:sldId id="297" r:id="rId41"/>
    <p:sldId id="326" r:id="rId42"/>
    <p:sldId id="298" r:id="rId43"/>
    <p:sldId id="299" r:id="rId44"/>
    <p:sldId id="348" r:id="rId45"/>
    <p:sldId id="327" r:id="rId46"/>
    <p:sldId id="300" r:id="rId47"/>
    <p:sldId id="301" r:id="rId48"/>
    <p:sldId id="302" r:id="rId49"/>
    <p:sldId id="303" r:id="rId50"/>
    <p:sldId id="283" r:id="rId51"/>
    <p:sldId id="304" r:id="rId52"/>
    <p:sldId id="349" r:id="rId53"/>
    <p:sldId id="350" r:id="rId54"/>
    <p:sldId id="305" r:id="rId55"/>
    <p:sldId id="340" r:id="rId56"/>
    <p:sldId id="351" r:id="rId57"/>
    <p:sldId id="341" r:id="rId58"/>
    <p:sldId id="342" r:id="rId59"/>
    <p:sldId id="343" r:id="rId60"/>
    <p:sldId id="344" r:id="rId61"/>
    <p:sldId id="345" r:id="rId62"/>
    <p:sldId id="346" r:id="rId63"/>
    <p:sldId id="347" r:id="rId64"/>
    <p:sldId id="352" r:id="rId6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by Davidson" initials="AD" lastIdx="2" clrIdx="0"/>
  <p:cmAuthor id="1" name="John Fredrick" initials="JF" lastIdx="6" clrIdx="1">
    <p:extLst/>
  </p:cmAuthor>
  <p:cmAuthor id="2" name="DefaultUser" initials="t" lastIdx="1" clrIdx="2">
    <p:extLst>
      <p:ext uri="{19B8F6BF-5375-455C-9EA6-DF929625EA0E}">
        <p15:presenceInfo xmlns:p15="http://schemas.microsoft.com/office/powerpoint/2012/main" userId="DefaultUser" providerId="None"/>
      </p:ext>
    </p:extLst>
  </p:cmAuthor>
  <p:cmAuthor id="3" name="Abby Davidson" initials="asd" lastIdx="1" clrIdx="3">
    <p:extLst>
      <p:ext uri="{19B8F6BF-5375-455C-9EA6-DF929625EA0E}">
        <p15:presenceInfo xmlns:p15="http://schemas.microsoft.com/office/powerpoint/2012/main" userId="Abby David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019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21" autoAdjust="0"/>
    <p:restoredTop sz="94660"/>
  </p:normalViewPr>
  <p:slideViewPr>
    <p:cSldViewPr>
      <p:cViewPr varScale="1">
        <p:scale>
          <a:sx n="159" d="100"/>
          <a:sy n="159" d="100"/>
        </p:scale>
        <p:origin x="282" y="132"/>
      </p:cViewPr>
      <p:guideLst>
        <p:guide orient="horz" pos="1620"/>
        <p:guide pos="2880"/>
      </p:guideLst>
    </p:cSldViewPr>
  </p:slideViewPr>
  <p:notesTextViewPr>
    <p:cViewPr>
      <p:scale>
        <a:sx n="1" d="1"/>
        <a:sy n="1" d="1"/>
      </p:scale>
      <p:origin x="0" y="0"/>
    </p:cViewPr>
  </p:notesTextViewPr>
  <p:sorterViewPr>
    <p:cViewPr>
      <p:scale>
        <a:sx n="200" d="100"/>
        <a:sy n="200" d="100"/>
      </p:scale>
      <p:origin x="0" y="0"/>
    </p:cViewPr>
  </p:sorterViewPr>
  <p:notesViewPr>
    <p:cSldViewPr>
      <p:cViewPr varScale="1">
        <p:scale>
          <a:sx n="92" d="100"/>
          <a:sy n="92" d="100"/>
        </p:scale>
        <p:origin x="-354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87C4F1-2F09-495F-927A-DA7251803ED1}" type="datetimeFigureOut">
              <a:rPr lang="en-US" smtClean="0"/>
              <a:t>3/24/2017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E04CB7-AF36-4682-9A26-B567D20EAD50}" type="slidenum">
              <a:rPr lang="en-US" smtClean="0"/>
              <a:t>‹#›</a:t>
            </a:fld>
            <a:endParaRPr lang="en-US" dirty="0"/>
          </a:p>
        </p:txBody>
      </p:sp>
    </p:spTree>
    <p:extLst>
      <p:ext uri="{BB962C8B-B14F-4D97-AF65-F5344CB8AC3E}">
        <p14:creationId xmlns:p14="http://schemas.microsoft.com/office/powerpoint/2010/main" val="1168899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568565-BADD-4A1F-A2D8-8F524E7BA04B}" type="datetimeFigureOut">
              <a:rPr lang="en-US" smtClean="0"/>
              <a:t>3/24/2017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09C8C6-8EB2-4028-874C-F727987D0E6C}" type="slidenum">
              <a:rPr lang="en-US" smtClean="0"/>
              <a:t>‹#›</a:t>
            </a:fld>
            <a:endParaRPr lang="en-US" dirty="0"/>
          </a:p>
        </p:txBody>
      </p:sp>
    </p:spTree>
    <p:extLst>
      <p:ext uri="{BB962C8B-B14F-4D97-AF65-F5344CB8AC3E}">
        <p14:creationId xmlns:p14="http://schemas.microsoft.com/office/powerpoint/2010/main" val="370690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A2E2B-D2B6-4E9B-85D1-422BEE4B385D}" type="slidenum">
              <a:rPr lang="en-US" smtClean="0"/>
              <a:t>2</a:t>
            </a:fld>
            <a:endParaRPr lang="en-US"/>
          </a:p>
        </p:txBody>
      </p:sp>
    </p:spTree>
    <p:extLst>
      <p:ext uri="{BB962C8B-B14F-4D97-AF65-F5344CB8AC3E}">
        <p14:creationId xmlns:p14="http://schemas.microsoft.com/office/powerpoint/2010/main" val="2257538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57200" y="2114550"/>
            <a:ext cx="5638800" cy="1102519"/>
          </a:xfrm>
        </p:spPr>
        <p:txBody>
          <a:bodyPr/>
          <a:lstStyle>
            <a:lvl1pPr algn="ctr">
              <a:defRPr>
                <a:solidFill>
                  <a:schemeClr val="bg1"/>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457200" y="3333749"/>
            <a:ext cx="5638800" cy="990601"/>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Slide Number Placeholder 5"/>
          <p:cNvSpPr>
            <a:spLocks noGrp="1"/>
          </p:cNvSpPr>
          <p:nvPr>
            <p:ph type="sldNum" sz="quarter" idx="12"/>
          </p:nvPr>
        </p:nvSpPr>
        <p:spPr>
          <a:xfrm>
            <a:off x="7010400" y="4857750"/>
            <a:ext cx="2133600" cy="273844"/>
          </a:xfrm>
          <a:prstGeom prst="rect">
            <a:avLst/>
          </a:prstGeom>
        </p:spPr>
        <p:txBody>
          <a:body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2043353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3/24/2017</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82874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3/24/2017</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1484292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14550"/>
            <a:ext cx="5638800" cy="1102519"/>
          </a:xfrm>
        </p:spPr>
        <p:txBody>
          <a:bodyPr/>
          <a:lstStyle>
            <a:lvl1pPr algn="ct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3333749"/>
            <a:ext cx="5638800" cy="990601"/>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7010400" y="4857750"/>
            <a:ext cx="2133600" cy="273844"/>
          </a:xfrm>
        </p:spPr>
        <p:txBody>
          <a:body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3709285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3/24/2017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3041967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3/24/2017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753389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3/24/2017</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3509874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8229600" cy="1676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2952749"/>
            <a:ext cx="8229600" cy="16418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3/24/2017</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418828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3/24/2017</a:t>
            </a:fld>
            <a:endParaRPr lang="en-US" dirty="0"/>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703584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3/24/2017</a:t>
            </a:fld>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20162158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3/24/2017</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1866471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3/24/2017</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2905902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3/24/2017</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489585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3/24/2017</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657393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3/24/2017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35328480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3/24/2017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574363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3/24/2017</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3496299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3/24/2017</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73898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3/24/2017</a:t>
            </a:fld>
            <a:endParaRPr lang="en-US" dirty="0"/>
          </a:p>
        </p:txBody>
      </p:sp>
      <p:sp>
        <p:nvSpPr>
          <p:cNvPr id="8" name="Footer Placeholder 7"/>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3347202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3/24/2017</a:t>
            </a:fld>
            <a:endParaRPr lang="en-US" dirty="0"/>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3498788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3/24/2017</a:t>
            </a:fld>
            <a:endParaRPr lang="en-US" dirty="0"/>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706459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3/24/2017</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435677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3/24/2017</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2166646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76200" y="4812506"/>
            <a:ext cx="2133600" cy="273844"/>
          </a:xfrm>
          <a:prstGeom prst="rect">
            <a:avLst/>
          </a:prstGeom>
        </p:spPr>
        <p:txBody>
          <a:bodyPr/>
          <a:lstStyle>
            <a:lvl1pPr>
              <a:defRPr>
                <a:solidFill>
                  <a:schemeClr val="bg1">
                    <a:lumMod val="85000"/>
                  </a:schemeClr>
                </a:solidFill>
              </a:defRPr>
            </a:lvl1p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1502650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6200" y="4812506"/>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70235394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http://www.marble-institute.com/" TargetMode="External"/><Relationship Id="rId2" Type="http://schemas.openxmlformats.org/officeDocument/2006/relationships/hyperlink" Target="http://www.tcnatile.com/" TargetMode="External"/><Relationship Id="rId1" Type="http://schemas.openxmlformats.org/officeDocument/2006/relationships/slideLayout" Target="../slideLayouts/slideLayout15.xml"/><Relationship Id="rId4" Type="http://schemas.openxmlformats.org/officeDocument/2006/relationships/hyperlink" Target="http://pubs.marble-institute.com/pub/2db37119-9ce6-b33a-9f1e-4b687a921f8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hyperlink" Target="https://www.tcnatile.com/faqs/30-deflection.html" TargetMode="Externa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hyperlink" Target="http://www.onu.org.do/licitaci.nsf/5b4908be027078f0042570a5005ea141/54aeedd4393c551104257bde007f92d3/$FILE/ANSI1999.pdf" TargetMode="Externa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 Id="rId6" Type="http://schemas.microsoft.com/office/2007/relationships/hdphoto" Target="../media/hdphoto3.wdp"/><Relationship Id="rId5" Type="http://schemas.openxmlformats.org/officeDocument/2006/relationships/image" Target="../media/image22.png"/><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15.xml"/><Relationship Id="rId5" Type="http://schemas.openxmlformats.org/officeDocument/2006/relationships/image" Target="../media/image7.jpe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15.xml"/><Relationship Id="rId5" Type="http://schemas.openxmlformats.org/officeDocument/2006/relationships/image" Target="../media/image7.jpe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15.xml"/><Relationship Id="rId5" Type="http://schemas.openxmlformats.org/officeDocument/2006/relationships/image" Target="../media/image26.png"/><Relationship Id="rId4" Type="http://schemas.openxmlformats.org/officeDocument/2006/relationships/image" Target="../media/image7.jpe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png"/><Relationship Id="rId1" Type="http://schemas.openxmlformats.org/officeDocument/2006/relationships/slideLayout" Target="../slideLayouts/slideLayout15.xml"/><Relationship Id="rId5" Type="http://schemas.openxmlformats.org/officeDocument/2006/relationships/image" Target="../media/image33.png"/><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8.png"/><Relationship Id="rId1" Type="http://schemas.openxmlformats.org/officeDocument/2006/relationships/slideLayout" Target="../slideLayouts/slideLayout16.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image" Target="cid:image001.png@01D15917.6BF233D0" TargetMode="External"/><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gif"/><Relationship Id="rId1" Type="http://schemas.openxmlformats.org/officeDocument/2006/relationships/slideLayout" Target="../slideLayouts/slideLayout15.xml"/><Relationship Id="rId4" Type="http://schemas.microsoft.com/office/2007/relationships/hdphoto" Target="../media/hdphoto4.wdp"/></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gif"/><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4.wdp"/></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3.png"/><Relationship Id="rId1" Type="http://schemas.openxmlformats.org/officeDocument/2006/relationships/slideLayout" Target="../slideLayouts/slideLayout15.xml"/><Relationship Id="rId4" Type="http://schemas.openxmlformats.org/officeDocument/2006/relationships/image" Target="../media/image4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430.png"/><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hyperlink" Target="http://www.fwcse.com/wp-content/themes/FWC/Publications/Floor.pdf" TargetMode="Externa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hyperlink" Target="http://publicecodes.cyberregs.com/icod/ibc/2012/icod_ibc_2012_16_par015.htm" TargetMode="External"/><Relationship Id="rId7" Type="http://schemas.openxmlformats.org/officeDocument/2006/relationships/hyperlink" Target="http://www.fwcse.com/wp-content/themes/FWC/Publications/Floor.pdf" TargetMode="External"/><Relationship Id="rId2" Type="http://schemas.openxmlformats.org/officeDocument/2006/relationships/hyperlink" Target="http://publicecodes.cyberregs.com/icod/irc/2012/icod_irc_2012_3_par039.htm" TargetMode="External"/><Relationship Id="rId1" Type="http://schemas.openxmlformats.org/officeDocument/2006/relationships/slideLayout" Target="../slideLayouts/slideLayout13.xml"/><Relationship Id="rId6" Type="http://schemas.openxmlformats.org/officeDocument/2006/relationships/hyperlink" Target="SBCA%20Structural%20Details" TargetMode="External"/><Relationship Id="rId5" Type="http://schemas.openxmlformats.org/officeDocument/2006/relationships/hyperlink" Target="http://www.tcnatile.com/faqs/30-deflection.html" TargetMode="External"/><Relationship Id="rId4" Type="http://schemas.openxmlformats.org/officeDocument/2006/relationships/hyperlink" Target="http://pubs.marble-institute.com/pub/2db37119-9ce6-b33a-9f1e-4b687a921f8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Special Floor Loading Considerations in Typical Residential Construction</a:t>
            </a:r>
            <a:endParaRPr lang="en-US" dirty="0"/>
          </a:p>
        </p:txBody>
      </p:sp>
      <p:sp>
        <p:nvSpPr>
          <p:cNvPr id="3" name="Subtitle 2"/>
          <p:cNvSpPr>
            <a:spLocks noGrp="1"/>
          </p:cNvSpPr>
          <p:nvPr>
            <p:ph type="subTitle" idx="1"/>
          </p:nvPr>
        </p:nvSpPr>
        <p:spPr/>
        <p:txBody>
          <a:bodyPr/>
          <a:lstStyle/>
          <a:p>
            <a:r>
              <a:rPr lang="en-US" dirty="0" smtClean="0"/>
              <a:t>Overview</a:t>
            </a:r>
          </a:p>
          <a:p>
            <a:r>
              <a:rPr lang="en-US" dirty="0" smtClean="0"/>
              <a:t>Revised 3/24/2017</a:t>
            </a:r>
            <a:endParaRPr lang="en-US" dirty="0"/>
          </a:p>
        </p:txBody>
      </p:sp>
    </p:spTree>
    <p:extLst>
      <p:ext uri="{BB962C8B-B14F-4D97-AF65-F5344CB8AC3E}">
        <p14:creationId xmlns:p14="http://schemas.microsoft.com/office/powerpoint/2010/main" val="3628157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Definitions</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LIVE LOAD</a:t>
            </a:r>
            <a:r>
              <a:rPr lang="en-US" dirty="0" smtClean="0"/>
              <a:t>  </a:t>
            </a:r>
          </a:p>
          <a:p>
            <a:pPr lvl="1"/>
            <a:r>
              <a:rPr lang="en-US" dirty="0" smtClean="0"/>
              <a:t>A load produced by the use and occupancy of the building or other structure that does not include construction or environmental loads such as wind load, snow load, rain load, earthquake load, flood load or dead load.</a:t>
            </a:r>
          </a:p>
          <a:p>
            <a:r>
              <a:rPr lang="en-US" b="1" dirty="0" smtClean="0"/>
              <a:t>NATURAL FREQUENCY</a:t>
            </a:r>
            <a:r>
              <a:rPr lang="en-US" dirty="0" smtClean="0"/>
              <a:t>  </a:t>
            </a:r>
          </a:p>
          <a:p>
            <a:pPr lvl="1"/>
            <a:r>
              <a:rPr lang="en-US" dirty="0" smtClean="0"/>
              <a:t>The frequency at which a system oscillates when not subjected to a continuous or repeated external force.</a:t>
            </a:r>
          </a:p>
          <a:p>
            <a:r>
              <a:rPr lang="en-US" b="1" dirty="0" smtClean="0"/>
              <a:t>LONG TERM DEFLECTION</a:t>
            </a:r>
            <a:r>
              <a:rPr lang="en-US" dirty="0" smtClean="0"/>
              <a:t>  </a:t>
            </a:r>
          </a:p>
          <a:p>
            <a:pPr lvl="1"/>
            <a:r>
              <a:rPr lang="en-US" dirty="0" smtClean="0"/>
              <a:t>Vertical deflection caused by the continuous presence of load over an extended period of time. Long term deflection in wood members is caused by a phenomenon known as “creep”.</a:t>
            </a:r>
          </a:p>
          <a:p>
            <a:r>
              <a:rPr lang="en-US" b="1" dirty="0" smtClean="0"/>
              <a:t>CREEP</a:t>
            </a:r>
            <a:r>
              <a:rPr lang="en-US" dirty="0" smtClean="0"/>
              <a:t>  </a:t>
            </a:r>
          </a:p>
          <a:p>
            <a:pPr lvl="1"/>
            <a:r>
              <a:rPr lang="en-US" dirty="0" smtClean="0"/>
              <a:t>Also known as “plastic flow”, creep is the act of permanent shortening under long term, continuous compressive stress. Wood members are susceptible to creep especially in long span members, members carrying substantial dead loads, and members that are subjected to large amounts of temperature and moisture change during their service life.</a:t>
            </a:r>
          </a:p>
          <a:p>
            <a:endParaRPr lang="en-US" dirty="0"/>
          </a:p>
        </p:txBody>
      </p:sp>
    </p:spTree>
    <p:extLst>
      <p:ext uri="{BB962C8B-B14F-4D97-AF65-F5344CB8AC3E}">
        <p14:creationId xmlns:p14="http://schemas.microsoft.com/office/powerpoint/2010/main" val="1546581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a:bodyPr>
          <a:lstStyle/>
          <a:p>
            <a:r>
              <a:rPr lang="en-US" dirty="0" smtClean="0"/>
              <a:t>There are two main principles in the design of any structure:</a:t>
            </a:r>
          </a:p>
          <a:p>
            <a:pPr lvl="1"/>
            <a:r>
              <a:rPr lang="en-US" dirty="0" smtClean="0"/>
              <a:t>Strength</a:t>
            </a:r>
          </a:p>
          <a:p>
            <a:pPr lvl="2"/>
            <a:r>
              <a:rPr lang="en-US" dirty="0" smtClean="0"/>
              <a:t>The </a:t>
            </a:r>
            <a:r>
              <a:rPr lang="en-US" dirty="0"/>
              <a:t>structure must be strong enough to support </a:t>
            </a:r>
            <a:r>
              <a:rPr lang="en-US" dirty="0" smtClean="0"/>
              <a:t>the loads it is designed to carry.</a:t>
            </a:r>
          </a:p>
          <a:p>
            <a:pPr lvl="1"/>
            <a:r>
              <a:rPr lang="en-US" dirty="0" smtClean="0"/>
              <a:t>Serviceability </a:t>
            </a:r>
          </a:p>
          <a:p>
            <a:pPr lvl="2"/>
            <a:r>
              <a:rPr lang="en-US" dirty="0" smtClean="0"/>
              <a:t>The </a:t>
            </a:r>
            <a:r>
              <a:rPr lang="en-US" dirty="0"/>
              <a:t>structure must be “serviceable” or rigid enough that deflections, vibrations and other deformations are not </a:t>
            </a:r>
            <a:r>
              <a:rPr lang="en-US" dirty="0" smtClean="0"/>
              <a:t>noticeable, </a:t>
            </a:r>
            <a:r>
              <a:rPr lang="en-US" dirty="0"/>
              <a:t>and do not adversely affect any non-structural building components. </a:t>
            </a:r>
            <a:endParaRPr lang="en-US" dirty="0" smtClean="0"/>
          </a:p>
          <a:p>
            <a:endParaRPr lang="en-US" dirty="0"/>
          </a:p>
        </p:txBody>
      </p:sp>
    </p:spTree>
    <p:extLst>
      <p:ext uri="{BB962C8B-B14F-4D97-AF65-F5344CB8AC3E}">
        <p14:creationId xmlns:p14="http://schemas.microsoft.com/office/powerpoint/2010/main" val="416717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Background</a:t>
            </a:r>
            <a:endParaRPr lang="en-US" dirty="0"/>
          </a:p>
        </p:txBody>
      </p:sp>
      <p:sp>
        <p:nvSpPr>
          <p:cNvPr id="3" name="Content Placeholder 2"/>
          <p:cNvSpPr>
            <a:spLocks noGrp="1"/>
          </p:cNvSpPr>
          <p:nvPr>
            <p:ph sz="half" idx="1"/>
          </p:nvPr>
        </p:nvSpPr>
        <p:spPr/>
        <p:txBody>
          <a:bodyPr>
            <a:normAutofit fontScale="92500"/>
          </a:bodyPr>
          <a:lstStyle/>
          <a:p>
            <a:r>
              <a:rPr lang="en-US" smtClean="0"/>
              <a:t>The International Building Code (IBC) describes strength and serviceability limit states as the conditions beyond which a structure is considered unsafe and not useful respectively. </a:t>
            </a:r>
          </a:p>
          <a:p>
            <a:endParaRPr lang="en-US" dirty="0"/>
          </a:p>
        </p:txBody>
      </p:sp>
      <p:pic>
        <p:nvPicPr>
          <p:cNvPr id="8194" name="Picture 2" descr="http://shop.iccsafe.org/media/catalog/product/cache/1/image/800x800/9df78eab33525d08d6e5fb8d27136e95/3/0/3000s15_ibc_3.jpg"/>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21936"/>
          <a:stretch/>
        </p:blipFill>
        <p:spPr>
          <a:xfrm>
            <a:off x="5342725" y="1200150"/>
            <a:ext cx="2649550" cy="3394075"/>
          </a:xfrm>
        </p:spPr>
      </p:pic>
    </p:spTree>
    <p:extLst>
      <p:ext uri="{BB962C8B-B14F-4D97-AF65-F5344CB8AC3E}">
        <p14:creationId xmlns:p14="http://schemas.microsoft.com/office/powerpoint/2010/main" val="4252000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The strength aspect of design is typically the focus of engineers and designers (as it should be) since any errors in strength design could result in damage or collapse of the structure.</a:t>
            </a:r>
          </a:p>
          <a:p>
            <a:r>
              <a:rPr lang="en-US" dirty="0" smtClean="0"/>
              <a:t>Serviceability, on the other hand, typically does not receive the same level of attention because the stakes are not as high.</a:t>
            </a:r>
          </a:p>
          <a:p>
            <a:endParaRPr lang="en-US" dirty="0"/>
          </a:p>
        </p:txBody>
      </p:sp>
      <p:pic>
        <p:nvPicPr>
          <p:cNvPr id="5" name="Content Placeholder 4"/>
          <p:cNvPicPr>
            <a:picLocks noGrp="1" noChangeAspect="1"/>
          </p:cNvPicPr>
          <p:nvPr>
            <p:ph sz="half" idx="2"/>
          </p:nvPr>
        </p:nvPicPr>
        <p:blipFill>
          <a:blip r:embed="rId2"/>
          <a:stretch>
            <a:fillRect/>
          </a:stretch>
        </p:blipFill>
        <p:spPr>
          <a:xfrm>
            <a:off x="4648200" y="1564449"/>
            <a:ext cx="4038600" cy="2665476"/>
          </a:xfrm>
        </p:spPr>
      </p:pic>
    </p:spTree>
    <p:extLst>
      <p:ext uri="{BB962C8B-B14F-4D97-AF65-F5344CB8AC3E}">
        <p14:creationId xmlns:p14="http://schemas.microsoft.com/office/powerpoint/2010/main" val="1099312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half" idx="1"/>
          </p:nvPr>
        </p:nvSpPr>
        <p:spPr>
          <a:xfrm>
            <a:off x="457200" y="1200150"/>
            <a:ext cx="4038600" cy="3505199"/>
          </a:xfrm>
        </p:spPr>
        <p:txBody>
          <a:bodyPr>
            <a:normAutofit lnSpcReduction="10000"/>
          </a:bodyPr>
          <a:lstStyle/>
          <a:p>
            <a:r>
              <a:rPr lang="en-US" dirty="0" smtClean="0"/>
              <a:t>The International Residential Code (</a:t>
            </a:r>
            <a:r>
              <a:rPr lang="en-US" i="1" dirty="0" smtClean="0"/>
              <a:t>IRC</a:t>
            </a:r>
            <a:r>
              <a:rPr lang="en-US" dirty="0" smtClean="0"/>
              <a:t>) </a:t>
            </a:r>
          </a:p>
          <a:p>
            <a:pPr lvl="1"/>
            <a:r>
              <a:rPr lang="en-US" dirty="0" smtClean="0"/>
              <a:t>Has never provided a specific limit state for serviceability</a:t>
            </a:r>
          </a:p>
          <a:p>
            <a:pPr lvl="1"/>
            <a:r>
              <a:rPr lang="en-US" dirty="0" smtClean="0"/>
              <a:t>It does provide live load deflection limits for various structural members</a:t>
            </a:r>
          </a:p>
        </p:txBody>
      </p:sp>
      <p:pic>
        <p:nvPicPr>
          <p:cNvPr id="5" name="Content Placeholder 4"/>
          <p:cNvPicPr>
            <a:picLocks noGrp="1"/>
          </p:cNvPicPr>
          <p:nvPr>
            <p:ph sz="half" idx="2"/>
          </p:nvPr>
        </p:nvPicPr>
        <p:blipFill>
          <a:blip r:embed="rId2"/>
          <a:stretch>
            <a:fillRect/>
          </a:stretch>
        </p:blipFill>
        <p:spPr>
          <a:xfrm>
            <a:off x="5486400" y="819150"/>
            <a:ext cx="2957668" cy="3496437"/>
          </a:xfrm>
          <a:prstGeom prst="rect">
            <a:avLst/>
          </a:prstGeom>
        </p:spPr>
      </p:pic>
      <p:sp>
        <p:nvSpPr>
          <p:cNvPr id="8" name="Rectangle 7"/>
          <p:cNvSpPr/>
          <p:nvPr/>
        </p:nvSpPr>
        <p:spPr>
          <a:xfrm>
            <a:off x="5472268" y="4298714"/>
            <a:ext cx="2971800" cy="261610"/>
          </a:xfrm>
          <a:prstGeom prst="rect">
            <a:avLst/>
          </a:prstGeom>
        </p:spPr>
        <p:txBody>
          <a:bodyPr wrap="square">
            <a:spAutoFit/>
          </a:bodyPr>
          <a:lstStyle/>
          <a:p>
            <a:r>
              <a:rPr lang="en-US" sz="1100" dirty="0"/>
              <a:t>“L” is the floor </a:t>
            </a:r>
            <a:r>
              <a:rPr lang="en-US" sz="1100" dirty="0" smtClean="0"/>
              <a:t>structural member </a:t>
            </a:r>
            <a:r>
              <a:rPr lang="en-US" sz="1100" dirty="0"/>
              <a:t>span in inches</a:t>
            </a:r>
          </a:p>
        </p:txBody>
      </p:sp>
    </p:spTree>
    <p:extLst>
      <p:ext uri="{BB962C8B-B14F-4D97-AF65-F5344CB8AC3E}">
        <p14:creationId xmlns:p14="http://schemas.microsoft.com/office/powerpoint/2010/main" val="1030418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half" idx="1"/>
          </p:nvPr>
        </p:nvSpPr>
        <p:spPr>
          <a:xfrm>
            <a:off x="457200" y="1200151"/>
            <a:ext cx="8229600" cy="1295399"/>
          </a:xfrm>
        </p:spPr>
        <p:txBody>
          <a:bodyPr>
            <a:normAutofit fontScale="85000" lnSpcReduction="20000"/>
          </a:bodyPr>
          <a:lstStyle/>
          <a:p>
            <a:r>
              <a:rPr lang="en-US" dirty="0" smtClean="0"/>
              <a:t>The </a:t>
            </a:r>
            <a:r>
              <a:rPr lang="en-US" i="1" dirty="0" smtClean="0"/>
              <a:t>IBC</a:t>
            </a:r>
            <a:endParaRPr lang="en-US" dirty="0" smtClean="0"/>
          </a:p>
          <a:p>
            <a:pPr lvl="1"/>
            <a:r>
              <a:rPr lang="en-US" dirty="0" smtClean="0"/>
              <a:t>Provides a table for deflection limits </a:t>
            </a:r>
          </a:p>
          <a:p>
            <a:pPr lvl="1"/>
            <a:r>
              <a:rPr lang="en-US" dirty="0" smtClean="0"/>
              <a:t>However, this guidance is fairly general and fails to capture specific serviceability related design conditions in many cases</a:t>
            </a:r>
            <a:endParaRPr lang="en-US" dirty="0"/>
          </a:p>
        </p:txBody>
      </p:sp>
      <p:pic>
        <p:nvPicPr>
          <p:cNvPr id="6" name="Content Placeholder 5"/>
          <p:cNvPicPr>
            <a:picLocks noGrp="1" noChangeAspect="1"/>
          </p:cNvPicPr>
          <p:nvPr>
            <p:ph sz="half" idx="2"/>
          </p:nvPr>
        </p:nvPicPr>
        <p:blipFill>
          <a:blip r:embed="rId2"/>
          <a:stretch>
            <a:fillRect/>
          </a:stretch>
        </p:blipFill>
        <p:spPr>
          <a:xfrm>
            <a:off x="1524000" y="2419350"/>
            <a:ext cx="5835316" cy="2262674"/>
          </a:xfrm>
        </p:spPr>
      </p:pic>
    </p:spTree>
    <p:extLst>
      <p:ext uri="{BB962C8B-B14F-4D97-AF65-F5344CB8AC3E}">
        <p14:creationId xmlns:p14="http://schemas.microsoft.com/office/powerpoint/2010/main" val="2747322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half" idx="1"/>
          </p:nvPr>
        </p:nvSpPr>
        <p:spPr/>
        <p:txBody>
          <a:bodyPr>
            <a:normAutofit fontScale="92500" lnSpcReduction="10000"/>
          </a:bodyPr>
          <a:lstStyle/>
          <a:p>
            <a:r>
              <a:rPr lang="en-US" i="1" dirty="0" smtClean="0"/>
              <a:t>The National </a:t>
            </a:r>
            <a:r>
              <a:rPr lang="en-US" i="1" dirty="0"/>
              <a:t>Design Specification</a:t>
            </a:r>
            <a:r>
              <a:rPr lang="en-US" i="1" baseline="30000" dirty="0"/>
              <a:t>®</a:t>
            </a:r>
            <a:r>
              <a:rPr lang="en-US" i="1" dirty="0"/>
              <a:t> (NDS</a:t>
            </a:r>
            <a:r>
              <a:rPr lang="en-US" i="1" baseline="30000" dirty="0"/>
              <a:t>®</a:t>
            </a:r>
            <a:r>
              <a:rPr lang="en-US" i="1" dirty="0"/>
              <a:t>) for Wood Construction</a:t>
            </a:r>
            <a:r>
              <a:rPr lang="en-US" dirty="0"/>
              <a:t> </a:t>
            </a:r>
            <a:endParaRPr lang="en-US" dirty="0" smtClean="0"/>
          </a:p>
          <a:p>
            <a:pPr lvl="1"/>
            <a:r>
              <a:rPr lang="en-US" dirty="0" smtClean="0"/>
              <a:t>Provides </a:t>
            </a:r>
            <a:r>
              <a:rPr lang="en-US" dirty="0"/>
              <a:t>no serviceability limits or guidance. </a:t>
            </a:r>
            <a:endParaRPr lang="en-US" dirty="0" smtClean="0"/>
          </a:p>
          <a:p>
            <a:pPr lvl="1"/>
            <a:r>
              <a:rPr lang="en-US" dirty="0" smtClean="0"/>
              <a:t>It </a:t>
            </a:r>
            <a:r>
              <a:rPr lang="en-US" dirty="0"/>
              <a:t>does state that the deflection of wood members needs to be considered in </a:t>
            </a:r>
            <a:r>
              <a:rPr lang="en-US" dirty="0" smtClean="0"/>
              <a:t>design. </a:t>
            </a:r>
          </a:p>
          <a:p>
            <a:endParaRPr lang="en-US" dirty="0"/>
          </a:p>
        </p:txBody>
      </p:sp>
      <p:pic>
        <p:nvPicPr>
          <p:cNvPr id="1026" name="Picture 2" descr="http://www.awc.org/img/codes-standards/publications/standards/nds/nds_2015.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357046" y="1200150"/>
            <a:ext cx="2620907" cy="339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452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Analysis – </a:t>
            </a:r>
            <a:r>
              <a:rPr lang="en-US" dirty="0"/>
              <a:t>Stone/Ceramic </a:t>
            </a:r>
            <a:r>
              <a:rPr lang="en-US" dirty="0" smtClean="0"/>
              <a:t>Tile</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Stone </a:t>
            </a:r>
            <a:r>
              <a:rPr lang="en-US" dirty="0"/>
              <a:t>and ceramic tiles are a popular flooring material due to its versatility, long life cycle and low </a:t>
            </a:r>
            <a:r>
              <a:rPr lang="en-US" dirty="0" smtClean="0"/>
              <a:t>maintenance</a:t>
            </a:r>
            <a:r>
              <a:rPr lang="en-US" dirty="0"/>
              <a:t>.</a:t>
            </a:r>
            <a:endParaRPr lang="en-US" dirty="0" smtClean="0"/>
          </a:p>
          <a:p>
            <a:r>
              <a:rPr lang="en-US" dirty="0" smtClean="0"/>
              <a:t>However</a:t>
            </a:r>
            <a:r>
              <a:rPr lang="en-US" dirty="0"/>
              <a:t>, certain problems arise if the tiling is not properly installed or if not enough consideration is given in the design of the supporting floor system. </a:t>
            </a:r>
            <a:endParaRPr lang="en-US" dirty="0" smtClean="0"/>
          </a:p>
          <a:p>
            <a:endParaRPr lang="en-US" dirty="0"/>
          </a:p>
        </p:txBody>
      </p:sp>
      <p:pic>
        <p:nvPicPr>
          <p:cNvPr id="9218" name="Picture 2" descr="http://www.publicdomainpictures.net/pictures/10000/nahled/1081-127083347569JN.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1554271"/>
            <a:ext cx="4038600" cy="2685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660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Analysis – Stone/Ceramic Tile</a:t>
            </a:r>
          </a:p>
        </p:txBody>
      </p:sp>
      <p:sp>
        <p:nvSpPr>
          <p:cNvPr id="3" name="Content Placeholder 2"/>
          <p:cNvSpPr>
            <a:spLocks noGrp="1"/>
          </p:cNvSpPr>
          <p:nvPr>
            <p:ph sz="half" idx="1"/>
          </p:nvPr>
        </p:nvSpPr>
        <p:spPr/>
        <p:txBody>
          <a:bodyPr>
            <a:normAutofit fontScale="77500" lnSpcReduction="20000"/>
          </a:bodyPr>
          <a:lstStyle/>
          <a:p>
            <a:r>
              <a:rPr lang="en-US" dirty="0" smtClean="0"/>
              <a:t>Since </a:t>
            </a:r>
            <a:r>
              <a:rPr lang="en-US" dirty="0"/>
              <a:t>stone, ceramic and glass are brittle materials, they are more susceptible to cracking as a result of floor deflection. </a:t>
            </a:r>
            <a:endParaRPr lang="en-US" dirty="0" smtClean="0"/>
          </a:p>
          <a:p>
            <a:r>
              <a:rPr lang="en-US" dirty="0" smtClean="0"/>
              <a:t>The </a:t>
            </a:r>
            <a:r>
              <a:rPr lang="en-US" dirty="0"/>
              <a:t>tile industry has known for some time that the standard L/360 maximum live load and L/240 maximum total load deflection limits provided by the building code are not adequate to prevent the cracking of tiles.  </a:t>
            </a:r>
          </a:p>
          <a:p>
            <a:endParaRPr lang="en-US" dirty="0"/>
          </a:p>
        </p:txBody>
      </p:sp>
      <p:pic>
        <p:nvPicPr>
          <p:cNvPr id="6" name="Content Placeholder 5"/>
          <p:cNvPicPr>
            <a:picLocks noGrp="1" noChangeAspect="1"/>
          </p:cNvPicPr>
          <p:nvPr>
            <p:ph sz="half" idx="2"/>
          </p:nvPr>
        </p:nvPicPr>
        <p:blipFill>
          <a:blip r:embed="rId2"/>
          <a:stretch>
            <a:fillRect/>
          </a:stretch>
        </p:blipFill>
        <p:spPr>
          <a:xfrm>
            <a:off x="4648200" y="1557323"/>
            <a:ext cx="4038600" cy="2679729"/>
          </a:xfrm>
          <a:prstGeom prst="rect">
            <a:avLst/>
          </a:prstGeom>
        </p:spPr>
      </p:pic>
    </p:spTree>
    <p:extLst>
      <p:ext uri="{BB962C8B-B14F-4D97-AF65-F5344CB8AC3E}">
        <p14:creationId xmlns:p14="http://schemas.microsoft.com/office/powerpoint/2010/main" val="694809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Stone/Ceramic Tile</a:t>
            </a:r>
          </a:p>
        </p:txBody>
      </p:sp>
      <p:sp>
        <p:nvSpPr>
          <p:cNvPr id="3" name="Content Placeholder 2"/>
          <p:cNvSpPr>
            <a:spLocks noGrp="1"/>
          </p:cNvSpPr>
          <p:nvPr>
            <p:ph sz="half" idx="1"/>
          </p:nvPr>
        </p:nvSpPr>
        <p:spPr/>
        <p:txBody>
          <a:bodyPr>
            <a:normAutofit fontScale="92500" lnSpcReduction="20000"/>
          </a:bodyPr>
          <a:lstStyle/>
          <a:p>
            <a:r>
              <a:rPr lang="en-US" dirty="0" smtClean="0"/>
              <a:t>Industry </a:t>
            </a:r>
            <a:r>
              <a:rPr lang="en-US" dirty="0"/>
              <a:t>leaders such as the </a:t>
            </a:r>
            <a:r>
              <a:rPr lang="en-US" dirty="0">
                <a:hlinkClick r:id="rId2"/>
              </a:rPr>
              <a:t>Tile Council of North America (TCNA)</a:t>
            </a:r>
            <a:r>
              <a:rPr lang="en-US" dirty="0"/>
              <a:t> and the </a:t>
            </a:r>
            <a:r>
              <a:rPr lang="en-US" dirty="0">
                <a:hlinkClick r:id="rId3"/>
              </a:rPr>
              <a:t>Marble Institute of America (MIA)</a:t>
            </a:r>
            <a:r>
              <a:rPr lang="en-US" dirty="0"/>
              <a:t> suggest in their standards to use a stricter total load deflection limit of L/720 where stone tiles are used.  </a:t>
            </a:r>
          </a:p>
          <a:p>
            <a:endParaRPr lang="en-US" sz="1600" dirty="0"/>
          </a:p>
        </p:txBody>
      </p:sp>
      <p:sp>
        <p:nvSpPr>
          <p:cNvPr id="4" name="Content Placeholder 3"/>
          <p:cNvSpPr>
            <a:spLocks noGrp="1"/>
          </p:cNvSpPr>
          <p:nvPr>
            <p:ph sz="half" idx="2"/>
          </p:nvPr>
        </p:nvSpPr>
        <p:spPr>
          <a:xfrm>
            <a:off x="4953000" y="1885950"/>
            <a:ext cx="4038600" cy="1828799"/>
          </a:xfrm>
        </p:spPr>
        <p:txBody>
          <a:bodyPr>
            <a:normAutofit fontScale="92500" lnSpcReduction="20000"/>
          </a:bodyPr>
          <a:lstStyle/>
          <a:p>
            <a:r>
              <a:rPr lang="en-US" sz="2200" b="1" dirty="0">
                <a:latin typeface="Arial Narrow" panose="020B0606020202030204" pitchFamily="34" charset="0"/>
                <a:hlinkClick r:id="rId4"/>
              </a:rPr>
              <a:t>MIA Installation/General Information</a:t>
            </a:r>
            <a:r>
              <a:rPr lang="en-US" sz="2200" dirty="0">
                <a:latin typeface="Arial Narrow" panose="020B0606020202030204" pitchFamily="34" charset="0"/>
                <a:hlinkClick r:id="rId4"/>
              </a:rPr>
              <a:t> </a:t>
            </a:r>
            <a:r>
              <a:rPr lang="en-US" sz="2200" b="1" dirty="0">
                <a:latin typeface="Arial Narrow" panose="020B0606020202030204" pitchFamily="34" charset="0"/>
                <a:hlinkClick r:id="rId4"/>
              </a:rPr>
              <a:t>3.8.3 Frame Construction.</a:t>
            </a:r>
            <a:r>
              <a:rPr lang="en-US" sz="2200" dirty="0">
                <a:latin typeface="Arial Narrow" panose="020B0606020202030204" pitchFamily="34" charset="0"/>
                <a:hlinkClick r:id="rId4"/>
              </a:rPr>
              <a:t> </a:t>
            </a:r>
            <a:r>
              <a:rPr lang="en-US" sz="2200" dirty="0">
                <a:latin typeface="Arial Narrow" panose="020B0606020202030204" pitchFamily="34" charset="0"/>
              </a:rPr>
              <a:t>The subfloor areas over which stone tile is to be applied must be designed to have a deflection not exceeding L/720 of the span</a:t>
            </a:r>
            <a:r>
              <a:rPr lang="en-US" sz="2200" dirty="0" smtClean="0">
                <a:latin typeface="Arial Narrow" panose="020B0606020202030204" pitchFamily="34" charset="0"/>
              </a:rPr>
              <a:t>.</a:t>
            </a:r>
            <a:endParaRPr lang="en-US" sz="2200" dirty="0">
              <a:latin typeface="Arial Narrow" panose="020B0606020202030204" pitchFamily="34" charset="0"/>
            </a:endParaRPr>
          </a:p>
        </p:txBody>
      </p:sp>
    </p:spTree>
    <p:extLst>
      <p:ext uri="{BB962C8B-B14F-4D97-AF65-F5344CB8AC3E}">
        <p14:creationId xmlns:p14="http://schemas.microsoft.com/office/powerpoint/2010/main" val="738757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1295400" y="1123949"/>
            <a:ext cx="6553200" cy="2677656"/>
          </a:xfrm>
          <a:prstGeom prst="rect">
            <a:avLst/>
          </a:prstGeom>
          <a:solidFill>
            <a:schemeClr val="accent2"/>
          </a:solidFill>
          <a:ln>
            <a:noFill/>
          </a:ln>
          <a:effectLst/>
        </p:spPr>
        <p:txBody>
          <a:bodyPr vert="horz" wrap="square" lIns="228600" tIns="228600" rIns="228600" bIns="228600" numCol="1" anchor="ctr" anchorCtr="0" compatLnSpc="1">
            <a:prstTxWarp prst="textNoShape">
              <a:avLst/>
            </a:prstTxWarp>
            <a:spAutoFit/>
          </a:bodyPr>
          <a:lstStyle/>
          <a:p>
            <a:pPr algn="just" eaLnBrk="0" fontAlgn="base" hangingPunct="0">
              <a:spcBef>
                <a:spcPct val="0"/>
              </a:spcBef>
              <a:spcAft>
                <a:spcPct val="0"/>
              </a:spcAft>
            </a:pPr>
            <a:r>
              <a:rPr lang="en-US" altLang="en-US" b="1" dirty="0" smtClean="0">
                <a:solidFill>
                  <a:schemeClr val="bg1"/>
                </a:solidFill>
                <a:latin typeface="Segoe UI" panose="020B0502040204020203" pitchFamily="34" charset="0"/>
                <a:cs typeface="Segoe UI" panose="020B0502040204020203" pitchFamily="34" charset="0"/>
              </a:rPr>
              <a:t>SBCA</a:t>
            </a:r>
            <a:r>
              <a:rPr lang="en-US" altLang="en-US" dirty="0">
                <a:solidFill>
                  <a:schemeClr val="bg1"/>
                </a:solidFill>
                <a:latin typeface="Segoe UI" panose="020B0502040204020203" pitchFamily="34" charset="0"/>
                <a:cs typeface="Segoe UI" panose="020B0502040204020203" pitchFamily="34" charset="0"/>
              </a:rPr>
              <a:t> has been the voice of the structural building components industry since 1983, providing educational programs and technical information, disseminating industry news, and facilitating networking opportunities for manufacturers of roof trusses, wall panels and floor trusses. </a:t>
            </a:r>
            <a:r>
              <a:rPr lang="en-US" altLang="en-US" b="1" dirty="0">
                <a:solidFill>
                  <a:schemeClr val="bg1"/>
                </a:solidFill>
                <a:latin typeface="Segoe UI" panose="020B0502040204020203" pitchFamily="34" charset="0"/>
                <a:cs typeface="Segoe UI" panose="020B0502040204020203" pitchFamily="34" charset="0"/>
              </a:rPr>
              <a:t>SBCA</a:t>
            </a:r>
            <a:r>
              <a:rPr lang="en-US" altLang="en-US" dirty="0">
                <a:solidFill>
                  <a:schemeClr val="bg1"/>
                </a:solidFill>
                <a:latin typeface="Segoe UI" panose="020B0502040204020203" pitchFamily="34" charset="0"/>
                <a:cs typeface="Segoe UI" panose="020B0502040204020203" pitchFamily="34" charset="0"/>
              </a:rPr>
              <a:t> endeavors to expand component manufacturers’ market share and enhance the professionalism of the component manufacturing industry</a:t>
            </a:r>
            <a:r>
              <a:rPr lang="en-US" altLang="en-US" dirty="0" smtClean="0">
                <a:solidFill>
                  <a:schemeClr val="bg1"/>
                </a:solidFill>
                <a:latin typeface="Segoe UI" panose="020B0502040204020203" pitchFamily="34" charset="0"/>
                <a:cs typeface="Segoe UI" panose="020B0502040204020203" pitchFamily="34" charset="0"/>
              </a:rPr>
              <a:t>.</a:t>
            </a:r>
          </a:p>
        </p:txBody>
      </p:sp>
      <p:sp>
        <p:nvSpPr>
          <p:cNvPr id="12" name="TextBox 11"/>
          <p:cNvSpPr txBox="1"/>
          <p:nvPr/>
        </p:nvSpPr>
        <p:spPr>
          <a:xfrm>
            <a:off x="1961028" y="4095750"/>
            <a:ext cx="5221942" cy="307777"/>
          </a:xfrm>
          <a:prstGeom prst="rect">
            <a:avLst/>
          </a:prstGeom>
          <a:noFill/>
        </p:spPr>
        <p:txBody>
          <a:bodyPr wrap="none" rtlCol="0">
            <a:spAutoFit/>
          </a:bodyPr>
          <a:lstStyle/>
          <a:p>
            <a:pPr algn="ctr"/>
            <a:r>
              <a:rPr lang="en-US" altLang="en-US" sz="1400" dirty="0" smtClean="0">
                <a:latin typeface="Segoe UI" panose="020B0502040204020203" pitchFamily="34" charset="0"/>
                <a:cs typeface="Segoe UI" panose="020B0502040204020203" pitchFamily="34" charset="0"/>
              </a:rPr>
              <a:t>Copyright © 2017 Structural Building Components Association. </a:t>
            </a:r>
          </a:p>
        </p:txBody>
      </p:sp>
    </p:spTree>
    <p:extLst>
      <p:ext uri="{BB962C8B-B14F-4D97-AF65-F5344CB8AC3E}">
        <p14:creationId xmlns:p14="http://schemas.microsoft.com/office/powerpoint/2010/main" val="26247496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Stone/Ceramic Tile</a:t>
            </a:r>
          </a:p>
        </p:txBody>
      </p:sp>
      <p:sp>
        <p:nvSpPr>
          <p:cNvPr id="3" name="Content Placeholder 2"/>
          <p:cNvSpPr>
            <a:spLocks noGrp="1"/>
          </p:cNvSpPr>
          <p:nvPr>
            <p:ph sz="half" idx="1"/>
          </p:nvPr>
        </p:nvSpPr>
        <p:spPr>
          <a:xfrm>
            <a:off x="457200" y="1200151"/>
            <a:ext cx="8229600" cy="761999"/>
          </a:xfrm>
        </p:spPr>
        <p:txBody>
          <a:bodyPr>
            <a:noAutofit/>
          </a:bodyPr>
          <a:lstStyle/>
          <a:p>
            <a:r>
              <a:rPr lang="en-US" sz="2400" dirty="0" smtClean="0"/>
              <a:t>TCNA provides a response to the question: </a:t>
            </a:r>
            <a:r>
              <a:rPr lang="en-US" sz="2400" dirty="0" smtClean="0">
                <a:hlinkClick r:id="rId2"/>
              </a:rPr>
              <a:t>“What is the acceptable deflection for a floor that will be tiled?”</a:t>
            </a:r>
            <a:endParaRPr lang="en-US" sz="2400" dirty="0"/>
          </a:p>
        </p:txBody>
      </p:sp>
      <p:sp>
        <p:nvSpPr>
          <p:cNvPr id="4" name="Content Placeholder 3"/>
          <p:cNvSpPr>
            <a:spLocks noGrp="1"/>
          </p:cNvSpPr>
          <p:nvPr>
            <p:ph sz="half" idx="2"/>
          </p:nvPr>
        </p:nvSpPr>
        <p:spPr>
          <a:xfrm>
            <a:off x="457200" y="1962151"/>
            <a:ext cx="8229600" cy="2632472"/>
          </a:xfrm>
        </p:spPr>
        <p:txBody>
          <a:bodyPr>
            <a:noAutofit/>
          </a:bodyPr>
          <a:lstStyle/>
          <a:p>
            <a:pPr lvl="1"/>
            <a:r>
              <a:rPr lang="en-US" sz="1600" dirty="0" smtClean="0">
                <a:latin typeface="Arial Narrow" panose="020B0606020202030204" pitchFamily="34" charset="0"/>
              </a:rPr>
              <a:t>Traditionally, the accepted minimum requirement for floor rigidity is L/360 - before the tile underlayment is installed. The L/360 standard means that the floor should not deflect more than the "span" divided by 360. If the span of the joists is 10 feet (between supports), then the deflection should not be more than 1/3" between the center and the end. Frequently, there is misunderstanding regarding deflection between joists. For example, while joist manufacturers regularly meet the standard L/360 criteria for code construction with 24" o.c. (on center) systems, these floors often have deflection between the joists exceeding L/360.</a:t>
            </a:r>
          </a:p>
          <a:p>
            <a:pPr lvl="1"/>
            <a:r>
              <a:rPr lang="en-US" sz="1600" dirty="0" smtClean="0">
                <a:latin typeface="Arial Narrow" panose="020B0606020202030204" pitchFamily="34" charset="0"/>
              </a:rPr>
              <a:t>Recent research has shown tile to fail, under some conditions, when the floor is more rigid than L/360. In fact, failures at L/600 have been observed. It is for this reason that recommendations for floor rigidity are not based on deflection measurements but on empirically established methods found to work over normal code construction.</a:t>
            </a:r>
          </a:p>
          <a:p>
            <a:endParaRPr lang="en-US" dirty="0"/>
          </a:p>
        </p:txBody>
      </p:sp>
    </p:spTree>
    <p:extLst>
      <p:ext uri="{BB962C8B-B14F-4D97-AF65-F5344CB8AC3E}">
        <p14:creationId xmlns:p14="http://schemas.microsoft.com/office/powerpoint/2010/main" val="2588426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Stone/Ceramic Tile</a:t>
            </a:r>
          </a:p>
        </p:txBody>
      </p:sp>
      <p:sp>
        <p:nvSpPr>
          <p:cNvPr id="3" name="Content Placeholder 2"/>
          <p:cNvSpPr>
            <a:spLocks noGrp="1"/>
          </p:cNvSpPr>
          <p:nvPr>
            <p:ph sz="half" idx="1"/>
          </p:nvPr>
        </p:nvSpPr>
        <p:spPr/>
        <p:txBody>
          <a:bodyPr>
            <a:normAutofit fontScale="92500" lnSpcReduction="10000"/>
          </a:bodyPr>
          <a:lstStyle/>
          <a:p>
            <a:r>
              <a:rPr lang="en-US" dirty="0"/>
              <a:t>The </a:t>
            </a:r>
            <a:r>
              <a:rPr lang="en-US" i="1" dirty="0"/>
              <a:t>National Design Standard for Metal Plate Connected Wood Trusses, ANSI/TPI 1-2014</a:t>
            </a:r>
            <a:r>
              <a:rPr lang="en-US" dirty="0"/>
              <a:t> states certain floor coverings require more restrictive deflection criteria than the deflection limits provided in Table 7.6-1. </a:t>
            </a:r>
          </a:p>
          <a:p>
            <a:pPr lvl="2"/>
            <a:endParaRPr lang="en-US" dirty="0">
              <a:latin typeface="Arial Narrow" panose="020B0606020202030204" pitchFamily="34" charset="0"/>
            </a:endParaRPr>
          </a:p>
        </p:txBody>
      </p:sp>
      <p:sp>
        <p:nvSpPr>
          <p:cNvPr id="4" name="Content Placeholder 3"/>
          <p:cNvSpPr>
            <a:spLocks noGrp="1"/>
          </p:cNvSpPr>
          <p:nvPr>
            <p:ph sz="half" idx="2"/>
          </p:nvPr>
        </p:nvSpPr>
        <p:spPr/>
        <p:txBody>
          <a:bodyPr>
            <a:normAutofit fontScale="92500" lnSpcReduction="10000"/>
          </a:bodyPr>
          <a:lstStyle/>
          <a:p>
            <a:pPr marL="342900" lvl="1" indent="-342900">
              <a:buFont typeface="Arial" panose="020B0604020202020204" pitchFamily="34" charset="0"/>
              <a:buChar char="•"/>
            </a:pPr>
            <a:r>
              <a:rPr lang="en-US" sz="1800" b="1" i="1" dirty="0">
                <a:latin typeface="Arial Narrow" panose="020B0606020202030204" pitchFamily="34" charset="0"/>
              </a:rPr>
              <a:t>ANSI/TPI 1</a:t>
            </a:r>
            <a:r>
              <a:rPr lang="en-US" sz="1800" b="1" dirty="0">
                <a:latin typeface="Arial Narrow" panose="020B0606020202030204" pitchFamily="34" charset="0"/>
              </a:rPr>
              <a:t> Table 7.6-1 Footnote 2:</a:t>
            </a:r>
            <a:r>
              <a:rPr lang="en-US" sz="1800" dirty="0">
                <a:latin typeface="Arial Narrow" panose="020B0606020202030204" pitchFamily="34" charset="0"/>
              </a:rPr>
              <a:t> For ceramic tile, Truss spacing and appropriate dead load for the installation method, and other aspects of design per ANSI A108/A118/A136 shall be such that the system passes the requirements of the Building Designer per Chapter 2 of this standard (ANSI/TPI 1).   </a:t>
            </a:r>
          </a:p>
          <a:p>
            <a:endParaRPr lang="en-US" dirty="0"/>
          </a:p>
        </p:txBody>
      </p:sp>
    </p:spTree>
    <p:extLst>
      <p:ext uri="{BB962C8B-B14F-4D97-AF65-F5344CB8AC3E}">
        <p14:creationId xmlns:p14="http://schemas.microsoft.com/office/powerpoint/2010/main" val="3479828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Stone/Ceramic Tile</a:t>
            </a:r>
          </a:p>
        </p:txBody>
      </p:sp>
      <p:sp>
        <p:nvSpPr>
          <p:cNvPr id="3" name="Content Placeholder 2"/>
          <p:cNvSpPr>
            <a:spLocks noGrp="1"/>
          </p:cNvSpPr>
          <p:nvPr>
            <p:ph idx="1"/>
          </p:nvPr>
        </p:nvSpPr>
        <p:spPr/>
        <p:txBody>
          <a:bodyPr>
            <a:normAutofit/>
          </a:bodyPr>
          <a:lstStyle/>
          <a:p>
            <a:r>
              <a:rPr lang="en-US" dirty="0"/>
              <a:t>Earlier editions of </a:t>
            </a:r>
            <a:r>
              <a:rPr lang="en-US" i="1" dirty="0"/>
              <a:t>ANSI/TPI 1</a:t>
            </a:r>
            <a:r>
              <a:rPr lang="en-US" dirty="0"/>
              <a:t> explicitly referenced a </a:t>
            </a:r>
            <a:r>
              <a:rPr lang="en-US" dirty="0" smtClean="0"/>
              <a:t>16-inch o.c. spacing </a:t>
            </a:r>
            <a:r>
              <a:rPr lang="en-US" dirty="0"/>
              <a:t>limit for some floor coverings. </a:t>
            </a:r>
            <a:endParaRPr lang="en-US" dirty="0" smtClean="0"/>
          </a:p>
          <a:p>
            <a:r>
              <a:rPr lang="en-US" dirty="0" smtClean="0"/>
              <a:t>Now, </a:t>
            </a:r>
            <a:r>
              <a:rPr lang="en-US" i="1" dirty="0" smtClean="0"/>
              <a:t>ANSI/TPI </a:t>
            </a:r>
            <a:r>
              <a:rPr lang="en-US" i="1" dirty="0"/>
              <a:t>1</a:t>
            </a:r>
            <a:r>
              <a:rPr lang="en-US" dirty="0"/>
              <a:t> just references </a:t>
            </a:r>
            <a:r>
              <a:rPr lang="en-US" i="1" dirty="0"/>
              <a:t>ANSI A108/A118/A136</a:t>
            </a:r>
            <a:r>
              <a:rPr lang="en-US" dirty="0"/>
              <a:t> for truss spacing since there are a number of available systems that allow </a:t>
            </a:r>
            <a:r>
              <a:rPr lang="en-US" dirty="0" smtClean="0"/>
              <a:t>19.2" and 24" o.c. spacing </a:t>
            </a:r>
            <a:r>
              <a:rPr lang="en-US" dirty="0"/>
              <a:t>of supporting trusses. </a:t>
            </a:r>
          </a:p>
        </p:txBody>
      </p:sp>
    </p:spTree>
    <p:extLst>
      <p:ext uri="{BB962C8B-B14F-4D97-AF65-F5344CB8AC3E}">
        <p14:creationId xmlns:p14="http://schemas.microsoft.com/office/powerpoint/2010/main" val="1242062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Stone/Ceramic Tile</a:t>
            </a:r>
          </a:p>
        </p:txBody>
      </p:sp>
      <p:sp>
        <p:nvSpPr>
          <p:cNvPr id="3" name="Content Placeholder 2"/>
          <p:cNvSpPr>
            <a:spLocks noGrp="1"/>
          </p:cNvSpPr>
          <p:nvPr>
            <p:ph sz="half" idx="1"/>
          </p:nvPr>
        </p:nvSpPr>
        <p:spPr>
          <a:xfrm>
            <a:off x="457200" y="1200150"/>
            <a:ext cx="4038600" cy="3428999"/>
          </a:xfrm>
        </p:spPr>
        <p:txBody>
          <a:bodyPr>
            <a:noAutofit/>
          </a:bodyPr>
          <a:lstStyle/>
          <a:p>
            <a:r>
              <a:rPr lang="en-US" sz="2400" dirty="0" smtClean="0"/>
              <a:t>The </a:t>
            </a:r>
            <a:r>
              <a:rPr lang="en-US" sz="2400" dirty="0" smtClean="0">
                <a:hlinkClick r:id="rId2"/>
              </a:rPr>
              <a:t>American National Standard Specifications for Installation of Ceramic Tile ANSI A108 </a:t>
            </a:r>
            <a:r>
              <a:rPr lang="en-US" sz="2400" dirty="0" smtClean="0"/>
              <a:t>states total load deflection criterion should be L/360: </a:t>
            </a:r>
            <a:endParaRPr lang="en-US" sz="2400" dirty="0"/>
          </a:p>
        </p:txBody>
      </p:sp>
      <p:sp>
        <p:nvSpPr>
          <p:cNvPr id="4" name="Content Placeholder 3"/>
          <p:cNvSpPr>
            <a:spLocks noGrp="1"/>
          </p:cNvSpPr>
          <p:nvPr>
            <p:ph sz="half" idx="2"/>
          </p:nvPr>
        </p:nvSpPr>
        <p:spPr/>
        <p:txBody>
          <a:bodyPr>
            <a:normAutofit fontScale="70000" lnSpcReduction="20000"/>
          </a:bodyPr>
          <a:lstStyle/>
          <a:p>
            <a:r>
              <a:rPr lang="en-US" dirty="0" smtClean="0">
                <a:latin typeface="Arial Narrow" panose="020B0606020202030204" pitchFamily="34" charset="0"/>
              </a:rPr>
              <a:t>ANSI A108 Section AN-2.3 Deflection. Floor areas over which tile is directly bonded to subfloor shall not have a deflection greater than L/360 of the span when tested per ASTM C627. Make allowances for live load and impact as well as all dead load, including weight of tile and setting bed. </a:t>
            </a:r>
          </a:p>
          <a:p>
            <a:r>
              <a:rPr lang="en-US" dirty="0" smtClean="0">
                <a:latin typeface="Arial Narrow" panose="020B0606020202030204" pitchFamily="34" charset="0"/>
              </a:rPr>
              <a:t>NOTE: Stone tile installations may require a more rigid substrate. Refer to MIA recommendations. </a:t>
            </a:r>
          </a:p>
          <a:p>
            <a:pPr lvl="3"/>
            <a:endParaRPr lang="en-US" dirty="0" smtClean="0">
              <a:latin typeface="Arial Narrow" panose="020B0606020202030204" pitchFamily="34" charset="0"/>
            </a:endParaRPr>
          </a:p>
          <a:p>
            <a:endParaRPr lang="en-US" dirty="0">
              <a:latin typeface="Arial Narrow" panose="020B0606020202030204" pitchFamily="34" charset="0"/>
            </a:endParaRPr>
          </a:p>
        </p:txBody>
      </p:sp>
    </p:spTree>
    <p:extLst>
      <p:ext uri="{BB962C8B-B14F-4D97-AF65-F5344CB8AC3E}">
        <p14:creationId xmlns:p14="http://schemas.microsoft.com/office/powerpoint/2010/main" val="20030981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Stone/Ceramic Tile</a:t>
            </a:r>
          </a:p>
        </p:txBody>
      </p:sp>
      <p:sp>
        <p:nvSpPr>
          <p:cNvPr id="3" name="Content Placeholder 2"/>
          <p:cNvSpPr>
            <a:spLocks noGrp="1"/>
          </p:cNvSpPr>
          <p:nvPr>
            <p:ph sz="half" idx="1"/>
          </p:nvPr>
        </p:nvSpPr>
        <p:spPr>
          <a:xfrm>
            <a:off x="457200" y="1200151"/>
            <a:ext cx="4038600" cy="3429000"/>
          </a:xfrm>
        </p:spPr>
        <p:txBody>
          <a:bodyPr>
            <a:normAutofit fontScale="85000" lnSpcReduction="20000"/>
          </a:bodyPr>
          <a:lstStyle/>
          <a:p>
            <a:r>
              <a:rPr lang="en-US" dirty="0" smtClean="0"/>
              <a:t>Designing </a:t>
            </a:r>
            <a:r>
              <a:rPr lang="en-US" dirty="0"/>
              <a:t>with stone or ceramic tile </a:t>
            </a:r>
            <a:r>
              <a:rPr lang="en-US" dirty="0" smtClean="0"/>
              <a:t>requires consideration of deflection requirements in </a:t>
            </a:r>
            <a:r>
              <a:rPr lang="en-US" dirty="0"/>
              <a:t>the design </a:t>
            </a:r>
            <a:r>
              <a:rPr lang="en-US" dirty="0" smtClean="0"/>
              <a:t>phase which may not be common knowledge, as they are not found in the building code. </a:t>
            </a:r>
          </a:p>
          <a:p>
            <a:r>
              <a:rPr lang="en-US" dirty="0"/>
              <a:t>Trusses may need to be deeper, higher grade, or spaced closer </a:t>
            </a:r>
            <a:r>
              <a:rPr lang="en-US" dirty="0" smtClean="0"/>
              <a:t>together. </a:t>
            </a:r>
            <a:endParaRPr lang="en-US" dirty="0"/>
          </a:p>
        </p:txBody>
      </p:sp>
      <p:pic>
        <p:nvPicPr>
          <p:cNvPr id="5" name="Picture 2" descr="https://pixabay.com/static/uploads/photo/2015/02/19/06/25/floor-truss-641787_960_720.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1550987"/>
            <a:ext cx="4038600" cy="269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374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Stone/Ceramic Tile</a:t>
            </a:r>
          </a:p>
        </p:txBody>
      </p:sp>
      <p:sp>
        <p:nvSpPr>
          <p:cNvPr id="3" name="Content Placeholder 2"/>
          <p:cNvSpPr>
            <a:spLocks noGrp="1"/>
          </p:cNvSpPr>
          <p:nvPr>
            <p:ph sz="half" idx="1"/>
          </p:nvPr>
        </p:nvSpPr>
        <p:spPr/>
        <p:txBody>
          <a:bodyPr>
            <a:normAutofit fontScale="85000" lnSpcReduction="20000"/>
          </a:bodyPr>
          <a:lstStyle/>
          <a:p>
            <a:r>
              <a:rPr lang="en-US" dirty="0" smtClean="0"/>
              <a:t>While overall deflection is important, minimizing localized </a:t>
            </a:r>
            <a:r>
              <a:rPr lang="en-US" dirty="0"/>
              <a:t>deflections </a:t>
            </a:r>
            <a:r>
              <a:rPr lang="en-US" dirty="0" smtClean="0"/>
              <a:t>can be crucial to performance.</a:t>
            </a:r>
            <a:endParaRPr lang="en-US" dirty="0"/>
          </a:p>
          <a:p>
            <a:r>
              <a:rPr lang="en-US" dirty="0" smtClean="0"/>
              <a:t>Stiffening </a:t>
            </a:r>
            <a:r>
              <a:rPr lang="en-US" dirty="0"/>
              <a:t>the subfloor in areas where brittle tiles are </a:t>
            </a:r>
            <a:r>
              <a:rPr lang="en-US" dirty="0" smtClean="0"/>
              <a:t>used</a:t>
            </a:r>
            <a:r>
              <a:rPr lang="en-US" dirty="0"/>
              <a:t> </a:t>
            </a:r>
            <a:r>
              <a:rPr lang="en-US" dirty="0" smtClean="0"/>
              <a:t>will help </a:t>
            </a:r>
            <a:r>
              <a:rPr lang="en-US" dirty="0"/>
              <a:t>prevent issues with differential settlement either between trusses or within a single panel of a </a:t>
            </a:r>
            <a:r>
              <a:rPr lang="en-US" dirty="0" smtClean="0"/>
              <a:t>truss. </a:t>
            </a:r>
          </a:p>
          <a:p>
            <a:pPr lvl="2"/>
            <a:endParaRPr lang="en-US" dirty="0">
              <a:latin typeface="Arial Narrow" panose="020B0606020202030204" pitchFamily="34" charset="0"/>
            </a:endParaRPr>
          </a:p>
        </p:txBody>
      </p:sp>
      <p:pic>
        <p:nvPicPr>
          <p:cNvPr id="28" name="Content Placeholder 27"/>
          <p:cNvPicPr>
            <a:picLocks noGrp="1" noChangeAspect="1"/>
          </p:cNvPicPr>
          <p:nvPr>
            <p:ph sz="half" idx="2"/>
          </p:nvPr>
        </p:nvPicPr>
        <p:blipFill>
          <a:blip r:embed="rId2"/>
          <a:stretch>
            <a:fillRect/>
          </a:stretch>
        </p:blipFill>
        <p:spPr>
          <a:xfrm>
            <a:off x="4648200" y="1537251"/>
            <a:ext cx="4038600" cy="2719873"/>
          </a:xfrm>
          <a:prstGeom prst="rect">
            <a:avLst/>
          </a:prstGeom>
        </p:spPr>
      </p:pic>
    </p:spTree>
    <p:extLst>
      <p:ext uri="{BB962C8B-B14F-4D97-AF65-F5344CB8AC3E}">
        <p14:creationId xmlns:p14="http://schemas.microsoft.com/office/powerpoint/2010/main" val="4017200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Stone/Ceramic Tile</a:t>
            </a:r>
          </a:p>
        </p:txBody>
      </p:sp>
      <p:sp>
        <p:nvSpPr>
          <p:cNvPr id="3" name="Content Placeholder 2"/>
          <p:cNvSpPr>
            <a:spLocks noGrp="1"/>
          </p:cNvSpPr>
          <p:nvPr>
            <p:ph idx="1"/>
          </p:nvPr>
        </p:nvSpPr>
        <p:spPr/>
        <p:txBody>
          <a:bodyPr>
            <a:normAutofit/>
          </a:bodyPr>
          <a:lstStyle/>
          <a:p>
            <a:r>
              <a:rPr lang="en-US" dirty="0" smtClean="0"/>
              <a:t>The design </a:t>
            </a:r>
            <a:r>
              <a:rPr lang="en-US" dirty="0"/>
              <a:t>of the trusses </a:t>
            </a:r>
            <a:r>
              <a:rPr lang="en-US" dirty="0" smtClean="0"/>
              <a:t>must consider the added weight of tile flooring.</a:t>
            </a:r>
          </a:p>
          <a:p>
            <a:r>
              <a:rPr lang="en-US" dirty="0" smtClean="0"/>
              <a:t>The </a:t>
            </a:r>
            <a:r>
              <a:rPr lang="en-US" dirty="0"/>
              <a:t>dead load from a typical stone tile (with subfloor) can be as high as 20 </a:t>
            </a:r>
            <a:r>
              <a:rPr lang="en-US" dirty="0" smtClean="0"/>
              <a:t>psf, which will </a:t>
            </a:r>
            <a:r>
              <a:rPr lang="en-US" dirty="0"/>
              <a:t>increase the </a:t>
            </a:r>
            <a:r>
              <a:rPr lang="en-US" dirty="0" smtClean="0"/>
              <a:t>long </a:t>
            </a:r>
            <a:r>
              <a:rPr lang="en-US" dirty="0"/>
              <a:t>term deflection in the floor </a:t>
            </a:r>
            <a:r>
              <a:rPr lang="en-US" dirty="0" smtClean="0"/>
              <a:t>system</a:t>
            </a:r>
            <a:r>
              <a:rPr lang="en-US" dirty="0"/>
              <a:t> </a:t>
            </a:r>
            <a:r>
              <a:rPr lang="en-US" dirty="0" smtClean="0"/>
              <a:t>compared to a typical floor having only 5 to 10 psf dead load.</a:t>
            </a:r>
          </a:p>
        </p:txBody>
      </p:sp>
    </p:spTree>
    <p:extLst>
      <p:ext uri="{BB962C8B-B14F-4D97-AF65-F5344CB8AC3E}">
        <p14:creationId xmlns:p14="http://schemas.microsoft.com/office/powerpoint/2010/main" val="4118016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Stone/Ceramic Tile</a:t>
            </a:r>
          </a:p>
        </p:txBody>
      </p:sp>
      <p:sp>
        <p:nvSpPr>
          <p:cNvPr id="3" name="Content Placeholder 2"/>
          <p:cNvSpPr>
            <a:spLocks noGrp="1"/>
          </p:cNvSpPr>
          <p:nvPr>
            <p:ph sz="half" idx="1"/>
          </p:nvPr>
        </p:nvSpPr>
        <p:spPr/>
        <p:txBody>
          <a:bodyPr>
            <a:normAutofit fontScale="92500" lnSpcReduction="20000"/>
          </a:bodyPr>
          <a:lstStyle/>
          <a:p>
            <a:r>
              <a:rPr lang="en-US" dirty="0" smtClean="0"/>
              <a:t>In general, the provisional deflection criteria set by the IRC/IBC and its referenced standards are a short-term criteria. </a:t>
            </a:r>
          </a:p>
          <a:p>
            <a:r>
              <a:rPr lang="en-US" dirty="0" smtClean="0"/>
              <a:t>ANSI/TPI 1-2014 Section 7.6 provides guidance on how to predict time dependent deformation under long term loading:</a:t>
            </a:r>
          </a:p>
          <a:p>
            <a:endParaRPr lang="en-US" dirty="0"/>
          </a:p>
        </p:txBody>
      </p:sp>
      <p:sp>
        <p:nvSpPr>
          <p:cNvPr id="4" name="Content Placeholder 3"/>
          <p:cNvSpPr>
            <a:spLocks noGrp="1"/>
          </p:cNvSpPr>
          <p:nvPr>
            <p:ph sz="half" idx="2"/>
          </p:nvPr>
        </p:nvSpPr>
        <p:spPr>
          <a:xfrm>
            <a:off x="5029200" y="1962150"/>
            <a:ext cx="4038600" cy="2133599"/>
          </a:xfrm>
        </p:spPr>
        <p:txBody>
          <a:bodyPr>
            <a:normAutofit fontScale="92500" lnSpcReduction="20000"/>
          </a:bodyPr>
          <a:lstStyle/>
          <a:p>
            <a:r>
              <a:rPr lang="en-US" dirty="0" smtClean="0">
                <a:latin typeface="Arial Narrow" panose="020B0606020202030204" pitchFamily="34" charset="0"/>
              </a:rPr>
              <a:t>ANSI/TPI 1 Section 7.6 DEFLECTION </a:t>
            </a:r>
          </a:p>
          <a:p>
            <a:r>
              <a:rPr lang="en-US" dirty="0" smtClean="0">
                <a:latin typeface="Arial Narrow" panose="020B0606020202030204" pitchFamily="34" charset="0"/>
              </a:rPr>
              <a:t>7.6.1 Method of Calculation. </a:t>
            </a:r>
          </a:p>
          <a:p>
            <a:endParaRPr lang="en-US" sz="1300" dirty="0">
              <a:latin typeface="Arial Narrow" panose="020B0606020202030204" pitchFamily="34" charset="0"/>
            </a:endParaRPr>
          </a:p>
          <a:p>
            <a:pPr marL="0" indent="0" algn="ctr">
              <a:buNone/>
            </a:pPr>
            <a:r>
              <a:rPr lang="el-GR" sz="2200" dirty="0"/>
              <a:t>Δ</a:t>
            </a:r>
            <a:r>
              <a:rPr lang="en-US" sz="2200" dirty="0"/>
              <a:t>LongTerm = Kcr x </a:t>
            </a:r>
            <a:r>
              <a:rPr lang="el-GR" sz="2200" dirty="0"/>
              <a:t>Δ</a:t>
            </a:r>
            <a:r>
              <a:rPr lang="en-US" sz="2200" dirty="0"/>
              <a:t>LT + </a:t>
            </a:r>
            <a:r>
              <a:rPr lang="el-GR" sz="2200" dirty="0"/>
              <a:t>Δ</a:t>
            </a:r>
            <a:r>
              <a:rPr lang="en-US" sz="2200" dirty="0"/>
              <a:t>ST</a:t>
            </a:r>
            <a:r>
              <a:rPr lang="en-US" dirty="0"/>
              <a:t> </a:t>
            </a:r>
            <a:endParaRPr lang="en-US" dirty="0" smtClean="0">
              <a:latin typeface="Arial Narrow" panose="020B0606020202030204" pitchFamily="34" charset="0"/>
            </a:endParaRPr>
          </a:p>
        </p:txBody>
      </p:sp>
    </p:spTree>
    <p:extLst>
      <p:ext uri="{BB962C8B-B14F-4D97-AF65-F5344CB8AC3E}">
        <p14:creationId xmlns:p14="http://schemas.microsoft.com/office/powerpoint/2010/main" val="1295351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Stone/Ceramic Tile</a:t>
            </a:r>
          </a:p>
        </p:txBody>
      </p:sp>
      <p:sp>
        <p:nvSpPr>
          <p:cNvPr id="3" name="Content Placeholder 2"/>
          <p:cNvSpPr>
            <a:spLocks noGrp="1"/>
          </p:cNvSpPr>
          <p:nvPr>
            <p:ph sz="half" idx="1"/>
          </p:nvPr>
        </p:nvSpPr>
        <p:spPr/>
        <p:txBody>
          <a:bodyPr>
            <a:normAutofit fontScale="92500" lnSpcReduction="20000"/>
          </a:bodyPr>
          <a:lstStyle/>
          <a:p>
            <a:r>
              <a:rPr lang="en-US" dirty="0" smtClean="0"/>
              <a:t>Excessive </a:t>
            </a:r>
            <a:r>
              <a:rPr lang="en-US" dirty="0"/>
              <a:t>deflection </a:t>
            </a:r>
            <a:r>
              <a:rPr lang="en-US" dirty="0" smtClean="0"/>
              <a:t>is </a:t>
            </a:r>
            <a:r>
              <a:rPr lang="en-US" dirty="0"/>
              <a:t>not the only reason cracking occurs in brittle type </a:t>
            </a:r>
            <a:r>
              <a:rPr lang="en-US" dirty="0" smtClean="0"/>
              <a:t>tiles.</a:t>
            </a:r>
          </a:p>
          <a:p>
            <a:r>
              <a:rPr lang="en-US" dirty="0" smtClean="0"/>
              <a:t>Cracking </a:t>
            </a:r>
            <a:r>
              <a:rPr lang="en-US" dirty="0"/>
              <a:t>in tiles can also be caused </a:t>
            </a:r>
            <a:r>
              <a:rPr lang="en-US" dirty="0" smtClean="0"/>
              <a:t>by</a:t>
            </a:r>
          </a:p>
          <a:p>
            <a:pPr lvl="1"/>
            <a:r>
              <a:rPr lang="en-US" dirty="0" smtClean="0"/>
              <a:t>Uneven </a:t>
            </a:r>
            <a:r>
              <a:rPr lang="en-US" dirty="0"/>
              <a:t>subfloor </a:t>
            </a:r>
            <a:r>
              <a:rPr lang="en-US" dirty="0" smtClean="0"/>
              <a:t>surface</a:t>
            </a:r>
          </a:p>
          <a:p>
            <a:pPr lvl="1"/>
            <a:r>
              <a:rPr lang="en-US" dirty="0"/>
              <a:t>B</a:t>
            </a:r>
            <a:r>
              <a:rPr lang="en-US" dirty="0" smtClean="0"/>
              <a:t>earing </a:t>
            </a:r>
            <a:r>
              <a:rPr lang="en-US" dirty="0"/>
              <a:t>height </a:t>
            </a:r>
            <a:r>
              <a:rPr lang="en-US" dirty="0" smtClean="0"/>
              <a:t>differential</a:t>
            </a:r>
          </a:p>
          <a:p>
            <a:pPr lvl="1"/>
            <a:r>
              <a:rPr lang="en-US" dirty="0"/>
              <a:t>I</a:t>
            </a:r>
            <a:r>
              <a:rPr lang="en-US" dirty="0" smtClean="0"/>
              <a:t>mproper </a:t>
            </a:r>
            <a:r>
              <a:rPr lang="en-US" dirty="0"/>
              <a:t>installation techniques for </a:t>
            </a:r>
            <a:r>
              <a:rPr lang="en-US" dirty="0" smtClean="0"/>
              <a:t>the subfloor or tile  </a:t>
            </a:r>
            <a:endParaRPr lang="en-US" dirty="0"/>
          </a:p>
          <a:p>
            <a:pPr lvl="2"/>
            <a:endParaRPr lang="en-US" dirty="0">
              <a:latin typeface="Arial Narrow" panose="020B0606020202030204" pitchFamily="34" charset="0"/>
            </a:endParaRPr>
          </a:p>
        </p:txBody>
      </p:sp>
      <p:pic>
        <p:nvPicPr>
          <p:cNvPr id="5" name="Content Placeholder 4"/>
          <p:cNvPicPr>
            <a:picLocks noGrp="1" noChangeAspect="1"/>
          </p:cNvPicPr>
          <p:nvPr>
            <p:ph sz="half" idx="2"/>
          </p:nvPr>
        </p:nvPicPr>
        <p:blipFill>
          <a:blip r:embed="rId2"/>
          <a:stretch>
            <a:fillRect/>
          </a:stretch>
        </p:blipFill>
        <p:spPr>
          <a:xfrm>
            <a:off x="4962251" y="1200150"/>
            <a:ext cx="3410497" cy="3394075"/>
          </a:xfrm>
          <a:prstGeom prst="rect">
            <a:avLst/>
          </a:prstGeom>
        </p:spPr>
      </p:pic>
      <p:pic>
        <p:nvPicPr>
          <p:cNvPr id="20486" name="Picture 6" descr="http://sr.photos3.fotosearch.com/bthumb/CSP/CSP102/k22178939.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118" b="97059" l="7407" r="97531"/>
                    </a14:imgEffect>
                    <a14:imgEffect>
                      <a14:colorTemperature colorTemp="3000"/>
                    </a14:imgEffect>
                    <a14:imgEffect>
                      <a14:saturation sat="12000"/>
                    </a14:imgEffect>
                  </a14:imgLayer>
                </a14:imgProps>
              </a:ext>
              <a:ext uri="{28A0092B-C50C-407E-A947-70E740481C1C}">
                <a14:useLocalDpi xmlns:a14="http://schemas.microsoft.com/office/drawing/2010/main" val="0"/>
              </a:ext>
            </a:extLst>
          </a:blip>
          <a:srcRect/>
          <a:stretch>
            <a:fillRect/>
          </a:stretch>
        </p:blipFill>
        <p:spPr bwMode="auto">
          <a:xfrm rot="20694366" flipH="1">
            <a:off x="6259478" y="2831127"/>
            <a:ext cx="1581150" cy="1315376"/>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s://pixabay.com/static/uploads/photo/2014/03/24/13/42/water-294072_960_720.png"/>
          <p:cNvPicPr>
            <a:picLocks noChangeAspect="1" noChangeArrowheads="1"/>
          </p:cNvPicPr>
          <p:nvPr/>
        </p:nvPicPr>
        <p:blipFill>
          <a:blip r:embed="rId5" cstate="print">
            <a:extLst>
              <a:ext uri="{BEBA8EAE-BF5A-486C-A8C5-ECC9F3942E4B}">
                <a14:imgProps xmlns:a14="http://schemas.microsoft.com/office/drawing/2010/main">
                  <a14:imgLayer r:embed="rId6">
                    <a14:imgEffect>
                      <a14:artisticPhotocopy trans="100000"/>
                    </a14:imgEffect>
                    <a14:imgEffect>
                      <a14:colorTemperature colorTemp="5900"/>
                    </a14:imgEffect>
                    <a14:imgEffect>
                      <a14:saturation sat="10000"/>
                    </a14:imgEffect>
                    <a14:imgEffect>
                      <a14:brightnessContrast bright="12000"/>
                    </a14:imgEffect>
                  </a14:imgLayer>
                </a14:imgProps>
              </a:ext>
              <a:ext uri="{28A0092B-C50C-407E-A947-70E740481C1C}">
                <a14:useLocalDpi xmlns:a14="http://schemas.microsoft.com/office/drawing/2010/main" val="0"/>
              </a:ext>
            </a:extLst>
          </a:blip>
          <a:srcRect/>
          <a:stretch>
            <a:fillRect/>
          </a:stretch>
        </p:blipFill>
        <p:spPr bwMode="auto">
          <a:xfrm rot="17530192">
            <a:off x="7614570" y="3374405"/>
            <a:ext cx="420112" cy="494249"/>
          </a:xfrm>
          <a:prstGeom prst="rect">
            <a:avLst/>
          </a:prstGeom>
          <a:noFill/>
        </p:spPr>
      </p:pic>
    </p:spTree>
    <p:extLst>
      <p:ext uri="{BB962C8B-B14F-4D97-AF65-F5344CB8AC3E}">
        <p14:creationId xmlns:p14="http://schemas.microsoft.com/office/powerpoint/2010/main" val="2049637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 Heavy Concentrated Loads</a:t>
            </a:r>
            <a:endParaRPr lang="en-US" dirty="0"/>
          </a:p>
        </p:txBody>
      </p:sp>
      <p:sp>
        <p:nvSpPr>
          <p:cNvPr id="3" name="Content Placeholder 2"/>
          <p:cNvSpPr>
            <a:spLocks noGrp="1"/>
          </p:cNvSpPr>
          <p:nvPr>
            <p:ph sz="half" idx="1"/>
          </p:nvPr>
        </p:nvSpPr>
        <p:spPr/>
        <p:txBody>
          <a:bodyPr>
            <a:normAutofit fontScale="92500"/>
          </a:bodyPr>
          <a:lstStyle/>
          <a:p>
            <a:r>
              <a:rPr lang="en-US" dirty="0" smtClean="0"/>
              <a:t>Wood floor truss systems are commonly designed to carry a uniformly distributed load. </a:t>
            </a:r>
          </a:p>
          <a:p>
            <a:r>
              <a:rPr lang="en-US" dirty="0"/>
              <a:t>The floor truss system is designed assuming this uniform load is applied over the entire floor area. </a:t>
            </a:r>
          </a:p>
          <a:p>
            <a:endParaRPr lang="en-US" dirty="0" smtClean="0"/>
          </a:p>
        </p:txBody>
      </p:sp>
      <p:pic>
        <p:nvPicPr>
          <p:cNvPr id="5" name="Picture 2" descr="Bottom Chord Floor Trusse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238750" y="2616200"/>
            <a:ext cx="2857500" cy="5619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238750" y="2419350"/>
            <a:ext cx="2857500" cy="196850"/>
          </a:xfrm>
          <a:prstGeom prst="rect">
            <a:avLst/>
          </a:prstGeom>
          <a:solidFill>
            <a:srgbClr val="019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Dead Load 10 psf</a:t>
            </a:r>
            <a:endParaRPr lang="en-US" sz="1600" dirty="0"/>
          </a:p>
        </p:txBody>
      </p:sp>
      <p:sp>
        <p:nvSpPr>
          <p:cNvPr id="8" name="Rectangle 7"/>
          <p:cNvSpPr/>
          <p:nvPr/>
        </p:nvSpPr>
        <p:spPr>
          <a:xfrm>
            <a:off x="5245281" y="1962150"/>
            <a:ext cx="285750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Live Load 40 psf</a:t>
            </a:r>
            <a:endParaRPr lang="en-US" sz="1600" dirty="0"/>
          </a:p>
        </p:txBody>
      </p:sp>
    </p:spTree>
    <p:extLst>
      <p:ext uri="{BB962C8B-B14F-4D97-AF65-F5344CB8AC3E}">
        <p14:creationId xmlns:p14="http://schemas.microsoft.com/office/powerpoint/2010/main" val="2688387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lnSpcReduction="10000"/>
          </a:bodyPr>
          <a:lstStyle/>
          <a:p>
            <a:r>
              <a:rPr lang="en-US" dirty="0" smtClean="0"/>
              <a:t>There are several </a:t>
            </a:r>
            <a:r>
              <a:rPr lang="en-US" dirty="0" smtClean="0"/>
              <a:t>floor </a:t>
            </a:r>
            <a:r>
              <a:rPr lang="en-US" dirty="0"/>
              <a:t>loading issues t</a:t>
            </a:r>
            <a:r>
              <a:rPr lang="en-US" dirty="0" smtClean="0"/>
              <a:t>hat are not </a:t>
            </a:r>
            <a:r>
              <a:rPr lang="en-US" dirty="0"/>
              <a:t>specifically </a:t>
            </a:r>
            <a:r>
              <a:rPr lang="en-US" dirty="0" smtClean="0"/>
              <a:t>addressed in </a:t>
            </a:r>
            <a:r>
              <a:rPr lang="en-US" dirty="0"/>
              <a:t>the building </a:t>
            </a:r>
            <a:r>
              <a:rPr lang="en-US" dirty="0" smtClean="0"/>
              <a:t>codes that </a:t>
            </a:r>
            <a:r>
              <a:rPr lang="en-US" dirty="0" smtClean="0"/>
              <a:t>require </a:t>
            </a:r>
            <a:r>
              <a:rPr lang="en-US" dirty="0"/>
              <a:t>special attention </a:t>
            </a:r>
            <a:r>
              <a:rPr lang="en-US" dirty="0" smtClean="0"/>
              <a:t>by designers to avoid serviceability issues</a:t>
            </a:r>
            <a:r>
              <a:rPr lang="en-US" dirty="0"/>
              <a:t> </a:t>
            </a:r>
            <a:r>
              <a:rPr lang="en-US" dirty="0" smtClean="0"/>
              <a:t>with the floor system.</a:t>
            </a:r>
          </a:p>
          <a:p>
            <a:r>
              <a:rPr lang="en-US" dirty="0"/>
              <a:t>The lack of more specific serviceability requirements </a:t>
            </a:r>
            <a:r>
              <a:rPr lang="en-US" dirty="0" smtClean="0"/>
              <a:t>in the codes leaves </a:t>
            </a:r>
            <a:r>
              <a:rPr lang="en-US" dirty="0"/>
              <a:t>room for interpretation. </a:t>
            </a:r>
          </a:p>
          <a:p>
            <a:r>
              <a:rPr lang="en-US" dirty="0"/>
              <a:t>This presentation will provide an industry position on designing floor trusses to better account for special floor loading </a:t>
            </a:r>
            <a:r>
              <a:rPr lang="en-US" dirty="0" smtClean="0"/>
              <a:t>issues.</a:t>
            </a:r>
            <a:endParaRPr lang="en-US" dirty="0"/>
          </a:p>
          <a:p>
            <a:endParaRPr lang="en-US" dirty="0" smtClean="0"/>
          </a:p>
        </p:txBody>
      </p:sp>
    </p:spTree>
    <p:extLst>
      <p:ext uri="{BB962C8B-B14F-4D97-AF65-F5344CB8AC3E}">
        <p14:creationId xmlns:p14="http://schemas.microsoft.com/office/powerpoint/2010/main" val="119764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Heavy Concentrated Loads</a:t>
            </a:r>
          </a:p>
        </p:txBody>
      </p:sp>
      <p:sp>
        <p:nvSpPr>
          <p:cNvPr id="3" name="Content Placeholder 2"/>
          <p:cNvSpPr>
            <a:spLocks noGrp="1"/>
          </p:cNvSpPr>
          <p:nvPr>
            <p:ph sz="half" idx="1"/>
          </p:nvPr>
        </p:nvSpPr>
        <p:spPr/>
        <p:txBody>
          <a:bodyPr>
            <a:normAutofit fontScale="92500" lnSpcReduction="10000"/>
          </a:bodyPr>
          <a:lstStyle/>
          <a:p>
            <a:r>
              <a:rPr lang="en-US" dirty="0" smtClean="0"/>
              <a:t>Since</a:t>
            </a:r>
            <a:r>
              <a:rPr lang="en-US" dirty="0"/>
              <a:t>, in reality, an entire floor area is never simultaneously loaded, this approach is usually </a:t>
            </a:r>
            <a:r>
              <a:rPr lang="en-US" dirty="0" smtClean="0"/>
              <a:t>conservative</a:t>
            </a:r>
            <a:r>
              <a:rPr lang="en-US" dirty="0"/>
              <a:t>.</a:t>
            </a:r>
            <a:endParaRPr lang="en-US" dirty="0" smtClean="0"/>
          </a:p>
          <a:p>
            <a:r>
              <a:rPr lang="en-US" dirty="0" smtClean="0"/>
              <a:t>This is </a:t>
            </a:r>
            <a:r>
              <a:rPr lang="en-US" dirty="0"/>
              <a:t>unavoidable given the uncertainty of the live loads the floor will actually be subjected to. </a:t>
            </a:r>
            <a:endParaRPr lang="en-US" dirty="0" smtClean="0"/>
          </a:p>
          <a:p>
            <a:pPr marL="0" indent="0">
              <a:buNone/>
            </a:pPr>
            <a:endParaRPr lang="en-US" dirty="0"/>
          </a:p>
        </p:txBody>
      </p:sp>
      <p:pic>
        <p:nvPicPr>
          <p:cNvPr id="15" name="Content Placeholder 14"/>
          <p:cNvPicPr>
            <a:picLocks noGrp="1" noChangeAspect="1"/>
          </p:cNvPicPr>
          <p:nvPr>
            <p:ph sz="half" idx="2"/>
          </p:nvPr>
        </p:nvPicPr>
        <p:blipFill>
          <a:blip r:embed="rId2"/>
          <a:stretch>
            <a:fillRect/>
          </a:stretch>
        </p:blipFill>
        <p:spPr>
          <a:xfrm>
            <a:off x="4713562" y="1921743"/>
            <a:ext cx="3907875" cy="1950889"/>
          </a:xfrm>
          <a:prstGeom prst="rect">
            <a:avLst/>
          </a:prstGeom>
        </p:spPr>
      </p:pic>
      <p:pic>
        <p:nvPicPr>
          <p:cNvPr id="19" name="Picture 18"/>
          <p:cNvPicPr>
            <a:picLocks noChangeAspect="1"/>
          </p:cNvPicPr>
          <p:nvPr/>
        </p:nvPicPr>
        <p:blipFill rotWithShape="1">
          <a:blip r:embed="rId3"/>
          <a:srcRect l="25312"/>
          <a:stretch/>
        </p:blipFill>
        <p:spPr>
          <a:xfrm>
            <a:off x="5714999" y="1979087"/>
            <a:ext cx="2881581" cy="1836200"/>
          </a:xfrm>
          <a:prstGeom prst="rect">
            <a:avLst/>
          </a:prstGeom>
        </p:spPr>
      </p:pic>
    </p:spTree>
    <p:extLst>
      <p:ext uri="{BB962C8B-B14F-4D97-AF65-F5344CB8AC3E}">
        <p14:creationId xmlns:p14="http://schemas.microsoft.com/office/powerpoint/2010/main" val="2836099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Heavy Concentrated Loads</a:t>
            </a:r>
          </a:p>
        </p:txBody>
      </p:sp>
      <p:sp>
        <p:nvSpPr>
          <p:cNvPr id="3" name="Content Placeholder 2"/>
          <p:cNvSpPr>
            <a:spLocks noGrp="1"/>
          </p:cNvSpPr>
          <p:nvPr>
            <p:ph sz="half" idx="1"/>
          </p:nvPr>
        </p:nvSpPr>
        <p:spPr/>
        <p:txBody>
          <a:bodyPr>
            <a:normAutofit fontScale="92500" lnSpcReduction="20000"/>
          </a:bodyPr>
          <a:lstStyle/>
          <a:p>
            <a:r>
              <a:rPr lang="en-US" dirty="0" smtClean="0"/>
              <a:t>Uniform loading may not be adequate to account for heavy </a:t>
            </a:r>
            <a:r>
              <a:rPr lang="en-US" dirty="0"/>
              <a:t>concentrated </a:t>
            </a:r>
            <a:r>
              <a:rPr lang="en-US" dirty="0" smtClean="0"/>
              <a:t>loads. </a:t>
            </a:r>
          </a:p>
          <a:p>
            <a:r>
              <a:rPr lang="en-US" dirty="0"/>
              <a:t>The building design drawings should always be checked to make sure any </a:t>
            </a:r>
            <a:r>
              <a:rPr lang="en-US" dirty="0" smtClean="0"/>
              <a:t>such </a:t>
            </a:r>
            <a:r>
              <a:rPr lang="en-US" dirty="0"/>
              <a:t>loads are identified and accounted for in the floor design.</a:t>
            </a:r>
          </a:p>
          <a:p>
            <a:endParaRPr lang="en-US" dirty="0"/>
          </a:p>
        </p:txBody>
      </p:sp>
      <p:pic>
        <p:nvPicPr>
          <p:cNvPr id="13314" name="Picture 2" descr="https://encrypted-tbn0.gstatic.com/images?q=tbn:ANd9GcRVOPor2eIhUrnRhe432gXs10GXwJ7Pb0qg4T4B0hIm4_etZ4n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00625" y="1352550"/>
            <a:ext cx="3686175" cy="2800350"/>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p:cNvSpPr/>
          <p:nvPr/>
        </p:nvSpPr>
        <p:spPr>
          <a:xfrm>
            <a:off x="5000625" y="2897387"/>
            <a:ext cx="1019175" cy="817363"/>
          </a:xfrm>
          <a:prstGeom prst="ellipse">
            <a:avLst/>
          </a:prstGeom>
          <a:noFill/>
          <a:ln w="317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cxnSp>
        <p:nvCxnSpPr>
          <p:cNvPr id="25" name="Straight Connector 24"/>
          <p:cNvCxnSpPr/>
          <p:nvPr/>
        </p:nvCxnSpPr>
        <p:spPr>
          <a:xfrm flipV="1">
            <a:off x="5600700" y="1428750"/>
            <a:ext cx="152400" cy="1468637"/>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26" name="TextBox 25"/>
          <p:cNvSpPr txBox="1"/>
          <p:nvPr/>
        </p:nvSpPr>
        <p:spPr>
          <a:xfrm>
            <a:off x="4955445" y="1051472"/>
            <a:ext cx="1595309" cy="461665"/>
          </a:xfrm>
          <a:prstGeom prst="rect">
            <a:avLst/>
          </a:prstGeom>
          <a:noFill/>
        </p:spPr>
        <p:txBody>
          <a:bodyPr wrap="none" rtlCol="0">
            <a:spAutoFit/>
          </a:bodyPr>
          <a:lstStyle/>
          <a:p>
            <a:r>
              <a:rPr lang="en-US" sz="2400" b="1" dirty="0" smtClean="0">
                <a:ln w="0"/>
                <a:solidFill>
                  <a:schemeClr val="accent2"/>
                </a:solidFill>
                <a:latin typeface="Stylus BT" panose="020E0402020206020304" pitchFamily="34" charset="0"/>
              </a:rPr>
              <a:t>Water bed</a:t>
            </a:r>
            <a:endParaRPr lang="en-US" sz="2400" b="1" dirty="0">
              <a:ln w="0"/>
              <a:solidFill>
                <a:schemeClr val="accent2"/>
              </a:solidFill>
              <a:latin typeface="Stylus BT" panose="020E0402020206020304" pitchFamily="34" charset="0"/>
            </a:endParaRPr>
          </a:p>
        </p:txBody>
      </p:sp>
      <p:sp>
        <p:nvSpPr>
          <p:cNvPr id="28" name="Oval 27"/>
          <p:cNvSpPr/>
          <p:nvPr/>
        </p:nvSpPr>
        <p:spPr>
          <a:xfrm>
            <a:off x="6705600" y="2163068"/>
            <a:ext cx="468639" cy="734319"/>
          </a:xfrm>
          <a:prstGeom prst="ellipse">
            <a:avLst/>
          </a:prstGeom>
          <a:noFill/>
          <a:ln w="317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cxnSp>
        <p:nvCxnSpPr>
          <p:cNvPr id="29" name="Straight Connector 28"/>
          <p:cNvCxnSpPr/>
          <p:nvPr/>
        </p:nvCxnSpPr>
        <p:spPr>
          <a:xfrm flipV="1">
            <a:off x="6939081" y="1513137"/>
            <a:ext cx="276582" cy="649933"/>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31" name="TextBox 30"/>
          <p:cNvSpPr txBox="1"/>
          <p:nvPr/>
        </p:nvSpPr>
        <p:spPr>
          <a:xfrm>
            <a:off x="7169499" y="857865"/>
            <a:ext cx="1723549" cy="830997"/>
          </a:xfrm>
          <a:prstGeom prst="rect">
            <a:avLst/>
          </a:prstGeom>
          <a:noFill/>
        </p:spPr>
        <p:txBody>
          <a:bodyPr wrap="none" rtlCol="0">
            <a:spAutoFit/>
          </a:bodyPr>
          <a:lstStyle/>
          <a:p>
            <a:r>
              <a:rPr lang="en-US" sz="2400" b="1" dirty="0" smtClean="0">
                <a:ln w="0"/>
                <a:solidFill>
                  <a:schemeClr val="accent2"/>
                </a:solidFill>
                <a:latin typeface="Stylus BT" panose="020E0402020206020304" pitchFamily="34" charset="0"/>
              </a:rPr>
              <a:t>Granite</a:t>
            </a:r>
          </a:p>
          <a:p>
            <a:r>
              <a:rPr lang="en-US" sz="2400" b="1" dirty="0" smtClean="0">
                <a:ln w="0"/>
                <a:solidFill>
                  <a:schemeClr val="accent2"/>
                </a:solidFill>
                <a:latin typeface="Stylus BT" panose="020E0402020206020304" pitchFamily="34" charset="0"/>
              </a:rPr>
              <a:t>Countertop</a:t>
            </a:r>
            <a:endParaRPr lang="en-US" sz="2400" b="1" dirty="0">
              <a:ln w="0"/>
              <a:solidFill>
                <a:schemeClr val="accent2"/>
              </a:solidFill>
              <a:latin typeface="Stylus BT" panose="020E0402020206020304" pitchFamily="34" charset="0"/>
            </a:endParaRPr>
          </a:p>
        </p:txBody>
      </p:sp>
    </p:spTree>
    <p:extLst>
      <p:ext uri="{BB962C8B-B14F-4D97-AF65-F5344CB8AC3E}">
        <p14:creationId xmlns:p14="http://schemas.microsoft.com/office/powerpoint/2010/main" val="185262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Heavy Concentrated Loads</a:t>
            </a:r>
          </a:p>
        </p:txBody>
      </p:sp>
      <p:sp>
        <p:nvSpPr>
          <p:cNvPr id="3" name="Content Placeholder 2"/>
          <p:cNvSpPr>
            <a:spLocks noGrp="1"/>
          </p:cNvSpPr>
          <p:nvPr>
            <p:ph sz="half" idx="1"/>
          </p:nvPr>
        </p:nvSpPr>
        <p:spPr/>
        <p:txBody>
          <a:bodyPr>
            <a:normAutofit fontScale="77500" lnSpcReduction="20000"/>
          </a:bodyPr>
          <a:lstStyle/>
          <a:p>
            <a:r>
              <a:rPr lang="en-US" dirty="0" smtClean="0"/>
              <a:t>For </a:t>
            </a:r>
            <a:r>
              <a:rPr lang="en-US" dirty="0"/>
              <a:t>certain non‑residential structures, the </a:t>
            </a:r>
            <a:r>
              <a:rPr lang="en-US" i="1" dirty="0"/>
              <a:t>IBC</a:t>
            </a:r>
            <a:r>
              <a:rPr lang="en-US" dirty="0"/>
              <a:t> specifies a minimum concentrated load that must be considered at any point on the floor of the structure. </a:t>
            </a:r>
            <a:endParaRPr lang="en-US" dirty="0" smtClean="0"/>
          </a:p>
          <a:p>
            <a:r>
              <a:rPr lang="en-US" dirty="0" smtClean="0"/>
              <a:t>Although not required </a:t>
            </a:r>
            <a:r>
              <a:rPr lang="en-US" dirty="0"/>
              <a:t>for residential </a:t>
            </a:r>
            <a:r>
              <a:rPr lang="en-US" dirty="0" smtClean="0"/>
              <a:t>buildings, it </a:t>
            </a:r>
            <a:r>
              <a:rPr lang="en-US" dirty="0"/>
              <a:t>can be beneficial to consider a moveable concentrated load at critical locations on a structure’s floor plan. </a:t>
            </a:r>
            <a:endParaRPr lang="en-US" dirty="0" smtClean="0"/>
          </a:p>
        </p:txBody>
      </p:sp>
      <p:pic>
        <p:nvPicPr>
          <p:cNvPr id="7" name="Picture 2" descr="Bottom Chord Floor Trusse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238750" y="2616200"/>
            <a:ext cx="2857500" cy="56197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a:off x="6437806" y="1885950"/>
            <a:ext cx="0" cy="730250"/>
          </a:xfrm>
          <a:prstGeom prst="straightConnector1">
            <a:avLst/>
          </a:prstGeom>
          <a:ln w="444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120941" y="1516618"/>
            <a:ext cx="651140" cy="369332"/>
          </a:xfrm>
          <a:prstGeom prst="rect">
            <a:avLst/>
          </a:prstGeom>
          <a:noFill/>
        </p:spPr>
        <p:txBody>
          <a:bodyPr wrap="none" rtlCol="0">
            <a:spAutoFit/>
          </a:bodyPr>
          <a:lstStyle/>
          <a:p>
            <a:r>
              <a:rPr lang="en-US" dirty="0" smtClean="0">
                <a:solidFill>
                  <a:schemeClr val="accent2"/>
                </a:solidFill>
              </a:rPr>
              <a:t>300#</a:t>
            </a:r>
            <a:endParaRPr lang="en-US" dirty="0">
              <a:solidFill>
                <a:schemeClr val="accent2"/>
              </a:solidFill>
            </a:endParaRPr>
          </a:p>
        </p:txBody>
      </p:sp>
      <p:cxnSp>
        <p:nvCxnSpPr>
          <p:cNvPr id="10" name="Straight Arrow Connector 9"/>
          <p:cNvCxnSpPr/>
          <p:nvPr/>
        </p:nvCxnSpPr>
        <p:spPr>
          <a:xfrm>
            <a:off x="5299164" y="1885950"/>
            <a:ext cx="0" cy="730250"/>
          </a:xfrm>
          <a:prstGeom prst="straightConnector1">
            <a:avLst/>
          </a:prstGeom>
          <a:ln>
            <a:tailEnd type="non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5299164" y="2190750"/>
            <a:ext cx="1138642"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5726459" y="1821418"/>
            <a:ext cx="284052" cy="369332"/>
          </a:xfrm>
          <a:prstGeom prst="rect">
            <a:avLst/>
          </a:prstGeom>
          <a:noFill/>
        </p:spPr>
        <p:txBody>
          <a:bodyPr wrap="none" rtlCol="0">
            <a:spAutoFit/>
          </a:bodyPr>
          <a:lstStyle/>
          <a:p>
            <a:r>
              <a:rPr lang="en-US" dirty="0" smtClean="0"/>
              <a:t>x</a:t>
            </a:r>
            <a:endParaRPr lang="en-US" dirty="0"/>
          </a:p>
        </p:txBody>
      </p:sp>
    </p:spTree>
    <p:extLst>
      <p:ext uri="{BB962C8B-B14F-4D97-AF65-F5344CB8AC3E}">
        <p14:creationId xmlns:p14="http://schemas.microsoft.com/office/powerpoint/2010/main" val="1532880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867008" y="1953441"/>
            <a:ext cx="76200" cy="18445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4" name="Rectangle 23"/>
          <p:cNvSpPr/>
          <p:nvPr/>
        </p:nvSpPr>
        <p:spPr>
          <a:xfrm>
            <a:off x="5324208" y="1946366"/>
            <a:ext cx="76200" cy="18445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5" name="Rectangle 24"/>
          <p:cNvSpPr/>
          <p:nvPr/>
        </p:nvSpPr>
        <p:spPr>
          <a:xfrm>
            <a:off x="5802090" y="1954258"/>
            <a:ext cx="76200" cy="18445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6" name="Rectangle 25"/>
          <p:cNvSpPr/>
          <p:nvPr/>
        </p:nvSpPr>
        <p:spPr>
          <a:xfrm>
            <a:off x="6271263" y="1946366"/>
            <a:ext cx="76200" cy="18445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7" name="Rectangle 26"/>
          <p:cNvSpPr/>
          <p:nvPr/>
        </p:nvSpPr>
        <p:spPr>
          <a:xfrm>
            <a:off x="6728463" y="1948000"/>
            <a:ext cx="76200" cy="18445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8" name="Rectangle 27"/>
          <p:cNvSpPr/>
          <p:nvPr/>
        </p:nvSpPr>
        <p:spPr>
          <a:xfrm>
            <a:off x="7206345" y="1955892"/>
            <a:ext cx="76200" cy="18445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9" name="Rectangle 28"/>
          <p:cNvSpPr/>
          <p:nvPr/>
        </p:nvSpPr>
        <p:spPr>
          <a:xfrm>
            <a:off x="7675518" y="1949088"/>
            <a:ext cx="76200" cy="18445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30" name="Rectangle 29"/>
          <p:cNvSpPr/>
          <p:nvPr/>
        </p:nvSpPr>
        <p:spPr>
          <a:xfrm>
            <a:off x="8132718" y="1950722"/>
            <a:ext cx="76200" cy="18445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31" name="Rectangle 30"/>
          <p:cNvSpPr/>
          <p:nvPr/>
        </p:nvSpPr>
        <p:spPr>
          <a:xfrm>
            <a:off x="8601891" y="1949905"/>
            <a:ext cx="76200" cy="18445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32" name="Content Placeholder 7"/>
          <p:cNvSpPr txBox="1">
            <a:spLocks/>
          </p:cNvSpPr>
          <p:nvPr/>
        </p:nvSpPr>
        <p:spPr>
          <a:xfrm>
            <a:off x="4867008" y="1962150"/>
            <a:ext cx="3819792" cy="1844584"/>
          </a:xfrm>
          <a:prstGeom prst="rect">
            <a:avLst/>
          </a:prstGeom>
          <a:noFill/>
          <a:ln w="25400" cap="flat" cmpd="sng" algn="ctr">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en-US" dirty="0" smtClean="0"/>
              <a:t> </a:t>
            </a:r>
            <a:endParaRPr lang="en-US" dirty="0"/>
          </a:p>
        </p:txBody>
      </p:sp>
      <p:sp>
        <p:nvSpPr>
          <p:cNvPr id="2" name="Title 1"/>
          <p:cNvSpPr>
            <a:spLocks noGrp="1"/>
          </p:cNvSpPr>
          <p:nvPr>
            <p:ph type="title"/>
          </p:nvPr>
        </p:nvSpPr>
        <p:spPr/>
        <p:txBody>
          <a:bodyPr/>
          <a:lstStyle/>
          <a:p>
            <a:r>
              <a:rPr lang="en-US" dirty="0"/>
              <a:t>Analysis – Heavy Concentrated Loads</a:t>
            </a:r>
          </a:p>
        </p:txBody>
      </p:sp>
      <p:sp>
        <p:nvSpPr>
          <p:cNvPr id="3" name="Content Placeholder 2"/>
          <p:cNvSpPr>
            <a:spLocks noGrp="1"/>
          </p:cNvSpPr>
          <p:nvPr>
            <p:ph sz="half" idx="1"/>
          </p:nvPr>
        </p:nvSpPr>
        <p:spPr/>
        <p:txBody>
          <a:bodyPr>
            <a:normAutofit fontScale="85000" lnSpcReduction="20000"/>
          </a:bodyPr>
          <a:lstStyle/>
          <a:p>
            <a:r>
              <a:rPr lang="en-US" dirty="0" smtClean="0"/>
              <a:t>A </a:t>
            </a:r>
            <a:r>
              <a:rPr lang="en-US" dirty="0"/>
              <a:t>300 lb. load acting over an area of 2" x 2" is a good suggestion since it is the same requirement given by the </a:t>
            </a:r>
            <a:r>
              <a:rPr lang="en-US" i="1" dirty="0"/>
              <a:t>IBC</a:t>
            </a:r>
            <a:r>
              <a:rPr lang="en-US" dirty="0"/>
              <a:t> for stairways and exits in one and two family </a:t>
            </a:r>
            <a:r>
              <a:rPr lang="en-US" dirty="0" smtClean="0"/>
              <a:t>dwellings. </a:t>
            </a:r>
          </a:p>
          <a:p>
            <a:r>
              <a:rPr lang="en-US" dirty="0" smtClean="0"/>
              <a:t>The </a:t>
            </a:r>
            <a:r>
              <a:rPr lang="en-US" dirty="0"/>
              <a:t>300 lb. load need not be considered to act concurrently with the uniform live load. </a:t>
            </a:r>
            <a:endParaRPr lang="en-US" dirty="0" smtClean="0"/>
          </a:p>
        </p:txBody>
      </p:sp>
      <p:sp>
        <p:nvSpPr>
          <p:cNvPr id="9" name="TextBox 8"/>
          <p:cNvSpPr txBox="1"/>
          <p:nvPr/>
        </p:nvSpPr>
        <p:spPr>
          <a:xfrm>
            <a:off x="5840190" y="2243568"/>
            <a:ext cx="666217" cy="369332"/>
          </a:xfrm>
          <a:prstGeom prst="rect">
            <a:avLst/>
          </a:prstGeom>
          <a:solidFill>
            <a:schemeClr val="bg1">
              <a:alpha val="25000"/>
            </a:schemeClr>
          </a:solidFill>
        </p:spPr>
        <p:txBody>
          <a:bodyPr wrap="square" rtlCol="0">
            <a:spAutoFit/>
          </a:bodyPr>
          <a:lstStyle/>
          <a:p>
            <a:r>
              <a:rPr lang="en-US" dirty="0" smtClean="0">
                <a:solidFill>
                  <a:schemeClr val="accent2"/>
                </a:solidFill>
              </a:rPr>
              <a:t>300#</a:t>
            </a:r>
            <a:endParaRPr lang="en-US" dirty="0">
              <a:solidFill>
                <a:schemeClr val="accent2"/>
              </a:solidFill>
            </a:endParaRPr>
          </a:p>
        </p:txBody>
      </p:sp>
      <p:sp>
        <p:nvSpPr>
          <p:cNvPr id="22" name="Rectangle 21"/>
          <p:cNvSpPr>
            <a:spLocks/>
          </p:cNvSpPr>
          <p:nvPr/>
        </p:nvSpPr>
        <p:spPr>
          <a:xfrm>
            <a:off x="5798823" y="2521460"/>
            <a:ext cx="91440" cy="91440"/>
          </a:xfrm>
          <a:prstGeom prst="rect">
            <a:avLst/>
          </a:prstGeom>
          <a:ln w="31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3763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Heavy Concentrated Loads</a:t>
            </a:r>
          </a:p>
        </p:txBody>
      </p:sp>
      <p:sp>
        <p:nvSpPr>
          <p:cNvPr id="3" name="Content Placeholder 2"/>
          <p:cNvSpPr>
            <a:spLocks noGrp="1"/>
          </p:cNvSpPr>
          <p:nvPr>
            <p:ph idx="1"/>
          </p:nvPr>
        </p:nvSpPr>
        <p:spPr/>
        <p:txBody>
          <a:bodyPr>
            <a:normAutofit/>
          </a:bodyPr>
          <a:lstStyle/>
          <a:p>
            <a:r>
              <a:rPr lang="en-US" dirty="0" smtClean="0"/>
              <a:t>The </a:t>
            </a:r>
            <a:r>
              <a:rPr lang="en-US" dirty="0"/>
              <a:t>use of a minimum concentrated live load in floor design can provide peace of mind and the ability to add extra loads to a floor system (within the limits of the design load). </a:t>
            </a:r>
            <a:endParaRPr lang="en-US" dirty="0" smtClean="0"/>
          </a:p>
          <a:p>
            <a:r>
              <a:rPr lang="en-US" dirty="0"/>
              <a:t>If a concentrated live load is not considered in the initial </a:t>
            </a:r>
            <a:r>
              <a:rPr lang="en-US" dirty="0" smtClean="0"/>
              <a:t>design, the following suggestions can be helpful:</a:t>
            </a:r>
            <a:endParaRPr lang="en-US" dirty="0"/>
          </a:p>
          <a:p>
            <a:endParaRPr lang="en-US" dirty="0" smtClean="0"/>
          </a:p>
        </p:txBody>
      </p:sp>
    </p:spTree>
    <p:extLst>
      <p:ext uri="{BB962C8B-B14F-4D97-AF65-F5344CB8AC3E}">
        <p14:creationId xmlns:p14="http://schemas.microsoft.com/office/powerpoint/2010/main" val="2820705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Heavy Concentrated Loads</a:t>
            </a:r>
          </a:p>
        </p:txBody>
      </p:sp>
      <p:sp>
        <p:nvSpPr>
          <p:cNvPr id="3" name="Content Placeholder 2"/>
          <p:cNvSpPr>
            <a:spLocks noGrp="1"/>
          </p:cNvSpPr>
          <p:nvPr>
            <p:ph sz="half" idx="1"/>
          </p:nvPr>
        </p:nvSpPr>
        <p:spPr/>
        <p:txBody>
          <a:bodyPr>
            <a:normAutofit lnSpcReduction="10000"/>
          </a:bodyPr>
          <a:lstStyle/>
          <a:p>
            <a:r>
              <a:rPr lang="en-US" dirty="0" smtClean="0"/>
              <a:t>Try </a:t>
            </a:r>
            <a:r>
              <a:rPr lang="en-US" dirty="0"/>
              <a:t>to place concentrated loads over or near underlying columns or bearing walls. Remember that not all walls are bearing walls, so be sure to check</a:t>
            </a:r>
            <a:r>
              <a:rPr lang="en-US" dirty="0" smtClean="0"/>
              <a:t>.</a:t>
            </a:r>
            <a:endParaRPr lang="en-US" dirty="0"/>
          </a:p>
        </p:txBody>
      </p:sp>
      <p:pic>
        <p:nvPicPr>
          <p:cNvPr id="14" name="Content Placeholder 14"/>
          <p:cNvPicPr>
            <a:picLocks noGrp="1" noChangeAspect="1"/>
          </p:cNvPicPr>
          <p:nvPr>
            <p:ph sz="half" idx="2"/>
          </p:nvPr>
        </p:nvPicPr>
        <p:blipFill>
          <a:blip r:embed="rId2"/>
          <a:stretch>
            <a:fillRect/>
          </a:stretch>
        </p:blipFill>
        <p:spPr>
          <a:xfrm>
            <a:off x="4713562" y="1921743"/>
            <a:ext cx="3907875" cy="1950889"/>
          </a:xfrm>
          <a:prstGeom prst="rect">
            <a:avLst/>
          </a:prstGeom>
        </p:spPr>
      </p:pic>
      <p:pic>
        <p:nvPicPr>
          <p:cNvPr id="11" name="Picture 2" descr="Light Green &lt;b&gt;Check Mark&lt;/b&gt; Clip Art at Clker.com - vector clip art onlin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1098305"/>
            <a:ext cx="818368" cy="7883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upload.wikimedia.org/wikipedia/en/thumb/b/ba/Red_x.svg/600px-Red_x.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5286" y="1235943"/>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bgfons.com/upload/granit_texture441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759736" y="2982523"/>
            <a:ext cx="961159" cy="6858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6" descr="http://bgfons.com/upload/granit_texture441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2645" y="2613496"/>
            <a:ext cx="961159" cy="6858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456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Heavy Concentrated Loads</a:t>
            </a:r>
          </a:p>
        </p:txBody>
      </p:sp>
      <p:sp>
        <p:nvSpPr>
          <p:cNvPr id="3" name="Content Placeholder 2"/>
          <p:cNvSpPr>
            <a:spLocks noGrp="1"/>
          </p:cNvSpPr>
          <p:nvPr>
            <p:ph sz="half" idx="1"/>
          </p:nvPr>
        </p:nvSpPr>
        <p:spPr/>
        <p:txBody>
          <a:bodyPr>
            <a:normAutofit/>
          </a:bodyPr>
          <a:lstStyle/>
          <a:p>
            <a:r>
              <a:rPr lang="en-US" dirty="0" smtClean="0"/>
              <a:t>Position </a:t>
            </a:r>
            <a:r>
              <a:rPr lang="en-US" dirty="0"/>
              <a:t>concentrated loads such that they are carried by multiple floor trusses</a:t>
            </a:r>
            <a:r>
              <a:rPr lang="en-US" dirty="0" smtClean="0"/>
              <a:t>.</a:t>
            </a:r>
            <a:endParaRPr lang="en-US" dirty="0"/>
          </a:p>
        </p:txBody>
      </p:sp>
      <p:pic>
        <p:nvPicPr>
          <p:cNvPr id="9" name="Content Placeholder 14"/>
          <p:cNvPicPr>
            <a:picLocks noGrp="1" noChangeAspect="1"/>
          </p:cNvPicPr>
          <p:nvPr>
            <p:ph sz="half" idx="2"/>
          </p:nvPr>
        </p:nvPicPr>
        <p:blipFill>
          <a:blip r:embed="rId2"/>
          <a:stretch>
            <a:fillRect/>
          </a:stretch>
        </p:blipFill>
        <p:spPr>
          <a:xfrm>
            <a:off x="4713562" y="1921743"/>
            <a:ext cx="3907875" cy="1950889"/>
          </a:xfrm>
          <a:prstGeom prst="rect">
            <a:avLst/>
          </a:prstGeom>
        </p:spPr>
      </p:pic>
      <p:pic>
        <p:nvPicPr>
          <p:cNvPr id="16386" name="Picture 2" descr="Light Green &lt;b&gt;Check Mark&lt;/b&gt; Clip Art at Clker.com - vector clip art onlin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1183204"/>
            <a:ext cx="818368" cy="78836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upload.wikimedia.org/wikipedia/en/thumb/b/ba/Red_x.svg/600px-Red_x.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1" y="124335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bgfons.com/upload/granit_texture441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272521" y="2457383"/>
            <a:ext cx="961159" cy="6858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6" descr="http://bgfons.com/upload/granit_texture441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7964" y="2554287"/>
            <a:ext cx="961159" cy="6858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313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Heavy Concentrated Loads</a:t>
            </a:r>
          </a:p>
        </p:txBody>
      </p:sp>
      <p:sp>
        <p:nvSpPr>
          <p:cNvPr id="3" name="Content Placeholder 2"/>
          <p:cNvSpPr>
            <a:spLocks noGrp="1"/>
          </p:cNvSpPr>
          <p:nvPr>
            <p:ph sz="half" idx="1"/>
          </p:nvPr>
        </p:nvSpPr>
        <p:spPr/>
        <p:txBody>
          <a:bodyPr>
            <a:normAutofit lnSpcReduction="10000"/>
          </a:bodyPr>
          <a:lstStyle/>
          <a:p>
            <a:r>
              <a:rPr lang="en-US" dirty="0" smtClean="0"/>
              <a:t>Add </a:t>
            </a:r>
            <a:r>
              <a:rPr lang="en-US" dirty="0"/>
              <a:t>concentrated loads to smaller rooms that have shorter, stiffer trusses (assuming trusses are the same size and spacing throughout the structure</a:t>
            </a:r>
            <a:r>
              <a:rPr lang="en-US" dirty="0" smtClean="0"/>
              <a:t>).</a:t>
            </a:r>
            <a:endParaRPr lang="en-US" dirty="0"/>
          </a:p>
        </p:txBody>
      </p:sp>
      <p:pic>
        <p:nvPicPr>
          <p:cNvPr id="5" name="Content Placeholder 14"/>
          <p:cNvPicPr>
            <a:picLocks noGrp="1" noChangeAspect="1"/>
          </p:cNvPicPr>
          <p:nvPr>
            <p:ph sz="half" idx="2"/>
          </p:nvPr>
        </p:nvPicPr>
        <p:blipFill>
          <a:blip r:embed="rId2"/>
          <a:stretch>
            <a:fillRect/>
          </a:stretch>
        </p:blipFill>
        <p:spPr>
          <a:xfrm>
            <a:off x="4778925" y="1019445"/>
            <a:ext cx="3907875" cy="3657600"/>
          </a:xfrm>
          <a:prstGeom prst="rect">
            <a:avLst/>
          </a:prstGeom>
        </p:spPr>
      </p:pic>
      <p:sp>
        <p:nvSpPr>
          <p:cNvPr id="15" name="Rectangle 14"/>
          <p:cNvSpPr/>
          <p:nvPr/>
        </p:nvSpPr>
        <p:spPr>
          <a:xfrm>
            <a:off x="6669946" y="2953489"/>
            <a:ext cx="2057400" cy="1662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4" descr="http://upload.wikimedia.org/wikipedia/en/thumb/b/ba/Red_x.svg/600px-Red_x.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7462" y="3507447"/>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bgfons.com/upload/granit_texture44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1763210"/>
            <a:ext cx="961159" cy="6858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 name="Picture 6" descr="http://bgfons.com/upload/granit_texture44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7266" y="2671545"/>
            <a:ext cx="961159" cy="6858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2" descr="Light Green &lt;b&gt;Check Mark&lt;/b&gt; Clip Art at Clker.com - vector clip art online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4300" y="834948"/>
            <a:ext cx="818368" cy="788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8577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Heavy Concentrated Loads</a:t>
            </a:r>
          </a:p>
        </p:txBody>
      </p:sp>
      <p:sp>
        <p:nvSpPr>
          <p:cNvPr id="3" name="Content Placeholder 2"/>
          <p:cNvSpPr>
            <a:spLocks noGrp="1"/>
          </p:cNvSpPr>
          <p:nvPr>
            <p:ph sz="half" idx="1"/>
          </p:nvPr>
        </p:nvSpPr>
        <p:spPr>
          <a:xfrm>
            <a:off x="457200" y="1063229"/>
            <a:ext cx="8229600" cy="1889521"/>
          </a:xfrm>
        </p:spPr>
        <p:txBody>
          <a:bodyPr>
            <a:normAutofit fontScale="70000" lnSpcReduction="20000"/>
          </a:bodyPr>
          <a:lstStyle/>
          <a:p>
            <a:r>
              <a:rPr lang="en-US" dirty="0" smtClean="0"/>
              <a:t>Use </a:t>
            </a:r>
            <a:r>
              <a:rPr lang="en-US" dirty="0"/>
              <a:t>proper </a:t>
            </a:r>
            <a:r>
              <a:rPr lang="en-US" dirty="0" smtClean="0"/>
              <a:t>strongbacks </a:t>
            </a:r>
            <a:r>
              <a:rPr lang="en-US" dirty="0"/>
              <a:t>and bridging between trusses to increase interconnectivity and help distribute load more effectively</a:t>
            </a:r>
            <a:r>
              <a:rPr lang="en-US" dirty="0" smtClean="0"/>
              <a:t>.</a:t>
            </a:r>
          </a:p>
          <a:p>
            <a:pPr lvl="1"/>
            <a:r>
              <a:rPr lang="en-US" dirty="0" smtClean="0"/>
              <a:t>Use minimum 2x6 nominal lumber oriented with the depth vertical.</a:t>
            </a:r>
          </a:p>
          <a:p>
            <a:pPr lvl="1"/>
            <a:r>
              <a:rPr lang="en-US" dirty="0" smtClean="0"/>
              <a:t>Attach strongbacking to each truss with a minimum of three (3) 10d (0.131x3.0") nails. Shim the joint between the strongback and truss to ensure solid connection.</a:t>
            </a:r>
          </a:p>
          <a:p>
            <a:pPr lvl="1"/>
            <a:r>
              <a:rPr lang="en-US" dirty="0" smtClean="0"/>
              <a:t>Spacing should not exceed 10′.</a:t>
            </a:r>
            <a:endParaRPr lang="en-US" dirty="0"/>
          </a:p>
        </p:txBody>
      </p:sp>
      <p:pic>
        <p:nvPicPr>
          <p:cNvPr id="5" name="Picture 4"/>
          <p:cNvPicPr>
            <a:picLocks noChangeAspect="1"/>
          </p:cNvPicPr>
          <p:nvPr/>
        </p:nvPicPr>
        <p:blipFill>
          <a:blip r:embed="rId2"/>
          <a:stretch>
            <a:fillRect/>
          </a:stretch>
        </p:blipFill>
        <p:spPr>
          <a:xfrm>
            <a:off x="1828799" y="2792666"/>
            <a:ext cx="2540185" cy="1767418"/>
          </a:xfrm>
          <a:prstGeom prst="rect">
            <a:avLst/>
          </a:prstGeom>
        </p:spPr>
      </p:pic>
      <p:pic>
        <p:nvPicPr>
          <p:cNvPr id="7" name="Picture 6"/>
          <p:cNvPicPr>
            <a:picLocks noChangeAspect="1"/>
          </p:cNvPicPr>
          <p:nvPr/>
        </p:nvPicPr>
        <p:blipFill>
          <a:blip r:embed="rId3"/>
          <a:stretch>
            <a:fillRect/>
          </a:stretch>
        </p:blipFill>
        <p:spPr>
          <a:xfrm>
            <a:off x="4724400" y="2791870"/>
            <a:ext cx="2581275" cy="1768214"/>
          </a:xfrm>
          <a:prstGeom prst="rect">
            <a:avLst/>
          </a:prstGeom>
        </p:spPr>
      </p:pic>
    </p:spTree>
    <p:extLst>
      <p:ext uri="{BB962C8B-B14F-4D97-AF65-F5344CB8AC3E}">
        <p14:creationId xmlns:p14="http://schemas.microsoft.com/office/powerpoint/2010/main" val="3491786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 Floor Vibration</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Vibration in residential buildings has not historically been an issue because floor spans have typically been relatively short. </a:t>
            </a:r>
          </a:p>
          <a:p>
            <a:r>
              <a:rPr lang="en-US" dirty="0" smtClean="0"/>
              <a:t>With advances in building components and structural design methods, floors are able to span greater distances, which makes them more flexible and susceptible to vibrations. </a:t>
            </a:r>
          </a:p>
          <a:p>
            <a:endParaRPr lang="en-US" dirty="0" smtClean="0"/>
          </a:p>
        </p:txBody>
      </p:sp>
      <p:pic>
        <p:nvPicPr>
          <p:cNvPr id="5" name="Content Placeholder 4"/>
          <p:cNvPicPr>
            <a:picLocks noGrp="1" noChangeAspect="1"/>
          </p:cNvPicPr>
          <p:nvPr>
            <p:ph sz="half" idx="2"/>
          </p:nvPr>
        </p:nvPicPr>
        <p:blipFill>
          <a:blip r:embed="rId2"/>
          <a:stretch>
            <a:fillRect/>
          </a:stretch>
        </p:blipFill>
        <p:spPr>
          <a:xfrm>
            <a:off x="4816186" y="1200150"/>
            <a:ext cx="3702627" cy="3394075"/>
          </a:xfrm>
          <a:prstGeom prst="rect">
            <a:avLst/>
          </a:prstGeom>
        </p:spPr>
      </p:pic>
    </p:spTree>
    <p:extLst>
      <p:ext uri="{BB962C8B-B14F-4D97-AF65-F5344CB8AC3E}">
        <p14:creationId xmlns:p14="http://schemas.microsoft.com/office/powerpoint/2010/main" val="4267727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a:xfrm>
            <a:off x="457200" y="1200150"/>
            <a:ext cx="4038600" cy="3505199"/>
          </a:xfrm>
        </p:spPr>
        <p:txBody>
          <a:bodyPr>
            <a:normAutofit fontScale="85000" lnSpcReduction="20000"/>
          </a:bodyPr>
          <a:lstStyle/>
          <a:p>
            <a:r>
              <a:rPr lang="en-US" dirty="0" smtClean="0"/>
              <a:t>Residential floor design is usually very simple: </a:t>
            </a:r>
          </a:p>
          <a:p>
            <a:pPr lvl="1"/>
            <a:r>
              <a:rPr lang="en-US" dirty="0" smtClean="0"/>
              <a:t>Estimate dead </a:t>
            </a:r>
            <a:r>
              <a:rPr lang="en-US" dirty="0"/>
              <a:t>loads based on floor </a:t>
            </a:r>
            <a:r>
              <a:rPr lang="en-US" dirty="0" smtClean="0"/>
              <a:t>and subfloor materials</a:t>
            </a:r>
          </a:p>
          <a:p>
            <a:pPr lvl="1"/>
            <a:r>
              <a:rPr lang="en-US" dirty="0" smtClean="0"/>
              <a:t>Select live loads </a:t>
            </a:r>
            <a:r>
              <a:rPr lang="en-US" dirty="0"/>
              <a:t>based on the intended purpose of the </a:t>
            </a:r>
            <a:r>
              <a:rPr lang="en-US" dirty="0" smtClean="0"/>
              <a:t>room</a:t>
            </a:r>
          </a:p>
          <a:p>
            <a:pPr lvl="1"/>
            <a:r>
              <a:rPr lang="en-US" dirty="0" smtClean="0"/>
              <a:t>Design </a:t>
            </a:r>
            <a:r>
              <a:rPr lang="en-US" dirty="0"/>
              <a:t>the floor trusses </a:t>
            </a:r>
            <a:r>
              <a:rPr lang="en-US" dirty="0" smtClean="0"/>
              <a:t>or engineered </a:t>
            </a:r>
            <a:r>
              <a:rPr lang="en-US" dirty="0"/>
              <a:t>w</a:t>
            </a:r>
            <a:r>
              <a:rPr lang="en-US" dirty="0" smtClean="0"/>
              <a:t>ood products (EWP) to </a:t>
            </a:r>
            <a:r>
              <a:rPr lang="en-US" dirty="0"/>
              <a:t>support the given loads at a particular </a:t>
            </a:r>
            <a:r>
              <a:rPr lang="en-US" dirty="0" smtClean="0"/>
              <a:t>span and spacing </a:t>
            </a:r>
          </a:p>
        </p:txBody>
      </p:sp>
      <p:pic>
        <p:nvPicPr>
          <p:cNvPr id="3074" name="Picture 2" descr="Bottom Chord Floor Trusse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395166" y="2616200"/>
            <a:ext cx="2857500" cy="561975"/>
          </a:xfrm>
          <a:prstGeom prst="rect">
            <a:avLst/>
          </a:prstGeom>
          <a:noFill/>
          <a:extLst>
            <a:ext uri="{909E8E84-426E-40DD-AFC4-6F175D3DCCD1}">
              <a14:hiddenFill xmlns:a14="http://schemas.microsoft.com/office/drawing/2010/main">
                <a:solidFill>
                  <a:srgbClr val="FFFFFF"/>
                </a:solidFill>
              </a14:hiddenFill>
            </a:ext>
          </a:extLst>
        </p:spPr>
      </p:pic>
      <p:sp>
        <p:nvSpPr>
          <p:cNvPr id="8" name="Down Arrow 7"/>
          <p:cNvSpPr/>
          <p:nvPr/>
        </p:nvSpPr>
        <p:spPr>
          <a:xfrm>
            <a:off x="5486400" y="1428750"/>
            <a:ext cx="2628900" cy="1327546"/>
          </a:xfrm>
          <a:prstGeom prst="downArrow">
            <a:avLst/>
          </a:prstGeom>
          <a:solidFill>
            <a:srgbClr val="0070C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smtClean="0"/>
          </a:p>
          <a:p>
            <a:pPr algn="ctr"/>
            <a:endParaRPr lang="en-US" dirty="0"/>
          </a:p>
          <a:p>
            <a:pPr algn="ctr"/>
            <a:endParaRPr lang="en-US" dirty="0" smtClean="0"/>
          </a:p>
          <a:p>
            <a:pPr algn="ctr"/>
            <a:r>
              <a:rPr lang="en-US" dirty="0" smtClean="0"/>
              <a:t>Dead Loads</a:t>
            </a:r>
            <a:endParaRPr lang="en-US" dirty="0"/>
          </a:p>
        </p:txBody>
      </p:sp>
      <p:sp>
        <p:nvSpPr>
          <p:cNvPr id="10" name="Down Arrow 9"/>
          <p:cNvSpPr/>
          <p:nvPr/>
        </p:nvSpPr>
        <p:spPr>
          <a:xfrm>
            <a:off x="5486400" y="862607"/>
            <a:ext cx="2628900" cy="1327546"/>
          </a:xfrm>
          <a:prstGeom prst="downArrow">
            <a:avLst/>
          </a:prstGeom>
          <a:solidFill>
            <a:srgbClr val="00B0F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smtClean="0"/>
          </a:p>
          <a:p>
            <a:pPr algn="ctr"/>
            <a:endParaRPr lang="en-US" dirty="0"/>
          </a:p>
          <a:p>
            <a:pPr algn="ctr"/>
            <a:endParaRPr lang="en-US" dirty="0" smtClean="0"/>
          </a:p>
          <a:p>
            <a:pPr algn="ctr"/>
            <a:r>
              <a:rPr lang="en-US" dirty="0" smtClean="0"/>
              <a:t>Live Loads</a:t>
            </a:r>
            <a:endParaRPr lang="en-US" dirty="0"/>
          </a:p>
        </p:txBody>
      </p:sp>
    </p:spTree>
    <p:extLst>
      <p:ext uri="{BB962C8B-B14F-4D97-AF65-F5344CB8AC3E}">
        <p14:creationId xmlns:p14="http://schemas.microsoft.com/office/powerpoint/2010/main" val="38444372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 Floor Vibration</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Vibrations in a floor system can be caused by something as simple as pedestrian foot traffic.</a:t>
            </a:r>
          </a:p>
          <a:p>
            <a:r>
              <a:rPr lang="en-US" dirty="0" smtClean="0"/>
              <a:t>Vibration can be very subjective. </a:t>
            </a:r>
          </a:p>
          <a:p>
            <a:r>
              <a:rPr lang="en-US" dirty="0" smtClean="0"/>
              <a:t>What one person considers to be an annoying level of vibration might be completely unnoticeable to someone else.</a:t>
            </a:r>
            <a:endParaRPr lang="en-US" dirty="0"/>
          </a:p>
        </p:txBody>
      </p:sp>
      <p:pic>
        <p:nvPicPr>
          <p:cNvPr id="13" name="Picture 2" descr="Jumping, Joy, Jump, Fun, Man, Success, Happiness"/>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859287" y="2529033"/>
            <a:ext cx="453066" cy="858331"/>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4800600" y="3553639"/>
            <a:ext cx="4157798" cy="561976"/>
            <a:chOff x="4024993" y="2331601"/>
            <a:chExt cx="4157798" cy="561976"/>
          </a:xfrm>
        </p:grpSpPr>
        <p:pic>
          <p:nvPicPr>
            <p:cNvPr id="7" name="Picture 2" descr="Bottom Chord Floor Trusses"/>
            <p:cNvPicPr>
              <a:picLocks noChangeAspect="1" noChangeArrowheads="1"/>
            </p:cNvPicPr>
            <p:nvPr/>
          </p:nvPicPr>
          <p:blipFill rotWithShape="1">
            <a:blip r:embed="rId3">
              <a:extLst>
                <a:ext uri="{28A0092B-C50C-407E-A947-70E740481C1C}">
                  <a14:useLocalDpi xmlns:a14="http://schemas.microsoft.com/office/drawing/2010/main" val="0"/>
                </a:ext>
              </a:extLst>
            </a:blip>
            <a:srcRect l="26667"/>
            <a:stretch/>
          </p:blipFill>
          <p:spPr bwMode="auto">
            <a:xfrm>
              <a:off x="6087291" y="2331601"/>
              <a:ext cx="2095500" cy="5619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Bottom Chord Floor Trusses"/>
            <p:cNvPicPr>
              <a:picLocks noChangeAspect="1" noChangeArrowheads="1"/>
            </p:cNvPicPr>
            <p:nvPr/>
          </p:nvPicPr>
          <p:blipFill rotWithShape="1">
            <a:blip r:embed="rId3">
              <a:extLst>
                <a:ext uri="{28A0092B-C50C-407E-A947-70E740481C1C}">
                  <a14:useLocalDpi xmlns:a14="http://schemas.microsoft.com/office/drawing/2010/main" val="0"/>
                </a:ext>
              </a:extLst>
            </a:blip>
            <a:srcRect r="27524"/>
            <a:stretch/>
          </p:blipFill>
          <p:spPr bwMode="auto">
            <a:xfrm>
              <a:off x="4024993" y="2331602"/>
              <a:ext cx="2071007" cy="561975"/>
            </a:xfrm>
            <a:prstGeom prst="rect">
              <a:avLst/>
            </a:prstGeom>
            <a:noFill/>
            <a:extLst>
              <a:ext uri="{909E8E84-426E-40DD-AFC4-6F175D3DCCD1}">
                <a14:hiddenFill xmlns:a14="http://schemas.microsoft.com/office/drawing/2010/main">
                  <a:solidFill>
                    <a:srgbClr val="FFFFFF"/>
                  </a:solidFill>
                </a14:hiddenFill>
              </a:ext>
            </a:extLst>
          </p:spPr>
        </p:pic>
      </p:grpSp>
      <p:pic>
        <p:nvPicPr>
          <p:cNvPr id="22534" name="Picture 6" descr="https://upload.wikimedia.org/wikipedia/commons/thumb/b/be/Trampoline_Mech2.svg/2000px-Trampoline_Mech2.svg.png"/>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359853" y="1326854"/>
            <a:ext cx="952500" cy="482918"/>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descr="http://res.freestockphotos.biz/pictures/16/16227-illustration-of-a-red-brick-wall-pv.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6269" y="1051113"/>
            <a:ext cx="912495" cy="91249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Jumping, Joy, Jump, Fun, Man, Success, Happin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9316" y="2474697"/>
            <a:ext cx="453066" cy="858331"/>
          </a:xfrm>
          <a:prstGeom prst="rect">
            <a:avLst/>
          </a:prstGeom>
          <a:noFill/>
          <a:extLst>
            <a:ext uri="{909E8E84-426E-40DD-AFC4-6F175D3DCCD1}">
              <a14:hiddenFill xmlns:a14="http://schemas.microsoft.com/office/drawing/2010/main">
                <a:solidFill>
                  <a:srgbClr val="FFFFFF"/>
                </a:solidFill>
              </a14:hiddenFill>
            </a:ext>
          </a:extLst>
        </p:spPr>
      </p:pic>
      <p:sp>
        <p:nvSpPr>
          <p:cNvPr id="14" name="Cloud 13"/>
          <p:cNvSpPr/>
          <p:nvPr/>
        </p:nvSpPr>
        <p:spPr>
          <a:xfrm>
            <a:off x="4959803" y="856821"/>
            <a:ext cx="1752600" cy="14478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p:cNvSpPr/>
          <p:nvPr/>
        </p:nvSpPr>
        <p:spPr>
          <a:xfrm>
            <a:off x="7241449" y="829320"/>
            <a:ext cx="1752600" cy="14478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2772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 Floor Vibration</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The natural frequency of a structural member has a direct relationship with the beam’s flexural stiffness. </a:t>
            </a:r>
          </a:p>
          <a:p>
            <a:r>
              <a:rPr lang="en-US" dirty="0" smtClean="0"/>
              <a:t>A stiffer floor system will have a higher natural frequency and vibrations through that system will likely go unnoticed by its inhabitants.  </a:t>
            </a:r>
          </a:p>
          <a:p>
            <a:r>
              <a:rPr lang="en-US" dirty="0" smtClean="0"/>
              <a:t>Humans are most sensitive to vibrations with frequencies between 4 and 10 Hz. </a:t>
            </a:r>
          </a:p>
          <a:p>
            <a:endParaRPr lang="en-US" dirty="0"/>
          </a:p>
        </p:txBody>
      </p:sp>
      <p:grpSp>
        <p:nvGrpSpPr>
          <p:cNvPr id="31" name="Group 30"/>
          <p:cNvGrpSpPr/>
          <p:nvPr/>
        </p:nvGrpSpPr>
        <p:grpSpPr>
          <a:xfrm>
            <a:off x="4726486" y="1610177"/>
            <a:ext cx="4004239" cy="2528999"/>
            <a:chOff x="4236128" y="1610177"/>
            <a:chExt cx="4816737" cy="2528999"/>
          </a:xfrm>
        </p:grpSpPr>
        <p:pic>
          <p:nvPicPr>
            <p:cNvPr id="23556" name="Picture 4" descr="File:Sine waves different phase.svg"/>
            <p:cNvPicPr>
              <a:picLocks noChangeAspect="1" noChangeArrowheads="1"/>
            </p:cNvPicPr>
            <p:nvPr/>
          </p:nvPicPr>
          <p:blipFill rotWithShape="1">
            <a:blip r:embed="rId2">
              <a:extLst>
                <a:ext uri="{28A0092B-C50C-407E-A947-70E740481C1C}">
                  <a14:useLocalDpi xmlns:a14="http://schemas.microsoft.com/office/drawing/2010/main" val="0"/>
                </a:ext>
              </a:extLst>
            </a:blip>
            <a:srcRect t="77744" r="6187"/>
            <a:stretch/>
          </p:blipFill>
          <p:spPr bwMode="auto">
            <a:xfrm>
              <a:off x="5121730" y="3007180"/>
              <a:ext cx="3883238" cy="5659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File:Sine waves different phase.svg"/>
            <p:cNvPicPr>
              <a:picLocks noChangeAspect="1" noChangeArrowheads="1"/>
            </p:cNvPicPr>
            <p:nvPr/>
          </p:nvPicPr>
          <p:blipFill rotWithShape="1">
            <a:blip r:embed="rId2">
              <a:extLst>
                <a:ext uri="{28A0092B-C50C-407E-A947-70E740481C1C}">
                  <a14:useLocalDpi xmlns:a14="http://schemas.microsoft.com/office/drawing/2010/main" val="0"/>
                </a:ext>
              </a:extLst>
            </a:blip>
            <a:srcRect l="3333" t="77744" r="58305"/>
            <a:stretch/>
          </p:blipFill>
          <p:spPr bwMode="auto">
            <a:xfrm>
              <a:off x="5169626" y="2266950"/>
              <a:ext cx="3883239" cy="56599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a:off x="5318948" y="2011381"/>
              <a:ext cx="3508278" cy="10773"/>
            </a:xfrm>
            <a:prstGeom prst="straightConnector1">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491399" y="1610177"/>
              <a:ext cx="1239691" cy="369332"/>
            </a:xfrm>
            <a:prstGeom prst="rect">
              <a:avLst/>
            </a:prstGeom>
            <a:noFill/>
          </p:spPr>
          <p:txBody>
            <a:bodyPr wrap="square" rtlCol="0">
              <a:spAutoFit/>
            </a:bodyPr>
            <a:lstStyle/>
            <a:p>
              <a:r>
                <a:rPr lang="en-US" dirty="0" smtClean="0"/>
                <a:t>1 second</a:t>
              </a:r>
              <a:endParaRPr lang="en-US" dirty="0"/>
            </a:p>
          </p:txBody>
        </p:sp>
        <p:sp>
          <p:nvSpPr>
            <p:cNvPr id="33" name="TextBox 32"/>
            <p:cNvSpPr txBox="1"/>
            <p:nvPr/>
          </p:nvSpPr>
          <p:spPr>
            <a:xfrm>
              <a:off x="4483825" y="2365283"/>
              <a:ext cx="760269" cy="369332"/>
            </a:xfrm>
            <a:prstGeom prst="rect">
              <a:avLst/>
            </a:prstGeom>
            <a:noFill/>
          </p:spPr>
          <p:txBody>
            <a:bodyPr wrap="square" rtlCol="0">
              <a:spAutoFit/>
            </a:bodyPr>
            <a:lstStyle/>
            <a:p>
              <a:r>
                <a:rPr lang="en-US" dirty="0" smtClean="0"/>
                <a:t>4 Hz</a:t>
              </a:r>
              <a:endParaRPr lang="en-US" dirty="0"/>
            </a:p>
          </p:txBody>
        </p:sp>
        <p:sp>
          <p:nvSpPr>
            <p:cNvPr id="34" name="TextBox 33"/>
            <p:cNvSpPr txBox="1"/>
            <p:nvPr/>
          </p:nvSpPr>
          <p:spPr>
            <a:xfrm>
              <a:off x="4319455" y="2987493"/>
              <a:ext cx="908311" cy="369332"/>
            </a:xfrm>
            <a:prstGeom prst="rect">
              <a:avLst/>
            </a:prstGeom>
            <a:noFill/>
          </p:spPr>
          <p:txBody>
            <a:bodyPr wrap="square" rtlCol="0">
              <a:spAutoFit/>
            </a:bodyPr>
            <a:lstStyle/>
            <a:p>
              <a:r>
                <a:rPr lang="en-US" dirty="0" smtClean="0"/>
                <a:t>10 Hz</a:t>
              </a:r>
              <a:endParaRPr lang="en-US" dirty="0"/>
            </a:p>
          </p:txBody>
        </p:sp>
        <p:pic>
          <p:nvPicPr>
            <p:cNvPr id="35" name="Picture 4" descr="File:Sine waves different phase.svg"/>
            <p:cNvPicPr>
              <a:picLocks noChangeAspect="1" noChangeArrowheads="1"/>
            </p:cNvPicPr>
            <p:nvPr/>
          </p:nvPicPr>
          <p:blipFill rotWithShape="1">
            <a:blip r:embed="rId2">
              <a:extLst>
                <a:ext uri="{28A0092B-C50C-407E-A947-70E740481C1C}">
                  <a14:useLocalDpi xmlns:a14="http://schemas.microsoft.com/office/drawing/2010/main" val="0"/>
                </a:ext>
              </a:extLst>
            </a:blip>
            <a:srcRect t="77744" r="6187"/>
            <a:stretch/>
          </p:blipFill>
          <p:spPr bwMode="auto">
            <a:xfrm>
              <a:off x="5104757" y="3573178"/>
              <a:ext cx="1507670" cy="56599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File:Sine waves different phase.svg"/>
            <p:cNvPicPr>
              <a:picLocks noChangeAspect="1" noChangeArrowheads="1"/>
            </p:cNvPicPr>
            <p:nvPr/>
          </p:nvPicPr>
          <p:blipFill rotWithShape="1">
            <a:blip r:embed="rId2">
              <a:extLst>
                <a:ext uri="{28A0092B-C50C-407E-A947-70E740481C1C}">
                  <a14:useLocalDpi xmlns:a14="http://schemas.microsoft.com/office/drawing/2010/main" val="0"/>
                </a:ext>
              </a:extLst>
            </a:blip>
            <a:srcRect l="7830" t="77744" r="6187"/>
            <a:stretch/>
          </p:blipFill>
          <p:spPr bwMode="auto">
            <a:xfrm>
              <a:off x="6607627" y="3562835"/>
              <a:ext cx="1381839" cy="56599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File:Sine waves different phase.svg"/>
            <p:cNvPicPr>
              <a:picLocks noChangeAspect="1" noChangeArrowheads="1"/>
            </p:cNvPicPr>
            <p:nvPr/>
          </p:nvPicPr>
          <p:blipFill rotWithShape="1">
            <a:blip r:embed="rId2">
              <a:extLst>
                <a:ext uri="{28A0092B-C50C-407E-A947-70E740481C1C}">
                  <a14:useLocalDpi xmlns:a14="http://schemas.microsoft.com/office/drawing/2010/main" val="0"/>
                </a:ext>
              </a:extLst>
            </a:blip>
            <a:srcRect l="7829" t="77744" r="34556"/>
            <a:stretch/>
          </p:blipFill>
          <p:spPr bwMode="auto">
            <a:xfrm>
              <a:off x="7989467" y="3562835"/>
              <a:ext cx="925934" cy="565998"/>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4236128" y="3611519"/>
              <a:ext cx="1028975" cy="369332"/>
            </a:xfrm>
            <a:prstGeom prst="rect">
              <a:avLst/>
            </a:prstGeom>
            <a:noFill/>
          </p:spPr>
          <p:txBody>
            <a:bodyPr wrap="square" rtlCol="0">
              <a:spAutoFit/>
            </a:bodyPr>
            <a:lstStyle/>
            <a:p>
              <a:r>
                <a:rPr lang="en-US" dirty="0" smtClean="0"/>
                <a:t>&gt;10 Hz</a:t>
              </a:r>
              <a:endParaRPr lang="en-US" dirty="0"/>
            </a:p>
          </p:txBody>
        </p:sp>
      </p:grpSp>
      <p:pic>
        <p:nvPicPr>
          <p:cNvPr id="40" name="Picture 2" descr="Light Green &lt;b&gt;Check Mark&lt;/b&gt; Clip Art at Clker.com - vector clip art onlin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7592" y="3673778"/>
            <a:ext cx="293648" cy="28288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http://upload.wikimedia.org/wikipedia/en/thumb/b/ba/Red_x.svg/600px-Red_x.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2424460"/>
            <a:ext cx="246080" cy="2460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http://upload.wikimedia.org/wikipedia/en/thumb/b/ba/Red_x.svg/600px-Red_x.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5160" y="3110745"/>
            <a:ext cx="246080" cy="24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0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Floor Vibration</a:t>
            </a:r>
          </a:p>
        </p:txBody>
      </p:sp>
      <p:sp>
        <p:nvSpPr>
          <p:cNvPr id="3" name="Content Placeholder 2"/>
          <p:cNvSpPr>
            <a:spLocks noGrp="1"/>
          </p:cNvSpPr>
          <p:nvPr>
            <p:ph idx="1"/>
          </p:nvPr>
        </p:nvSpPr>
        <p:spPr/>
        <p:txBody>
          <a:bodyPr>
            <a:normAutofit/>
          </a:bodyPr>
          <a:lstStyle/>
          <a:p>
            <a:r>
              <a:rPr lang="en-US" dirty="0" smtClean="0"/>
              <a:t>Just because a floor system meets </a:t>
            </a:r>
            <a:r>
              <a:rPr lang="en-US" dirty="0"/>
              <a:t>building code requirements for </a:t>
            </a:r>
            <a:r>
              <a:rPr lang="en-US" dirty="0" smtClean="0"/>
              <a:t>serviceability, does not mean it is immune to vibration </a:t>
            </a:r>
            <a:r>
              <a:rPr lang="en-US" dirty="0"/>
              <a:t>issues. </a:t>
            </a:r>
            <a:endParaRPr lang="en-US" dirty="0" smtClean="0"/>
          </a:p>
          <a:p>
            <a:r>
              <a:rPr lang="en-US" dirty="0" smtClean="0"/>
              <a:t>Vibration </a:t>
            </a:r>
            <a:r>
              <a:rPr lang="en-US" dirty="0"/>
              <a:t>issues are especially prevalent in “sleeping rooms”, which can be designed using a </a:t>
            </a:r>
            <a:r>
              <a:rPr lang="en-US" dirty="0" smtClean="0"/>
              <a:t>uniform </a:t>
            </a:r>
            <a:r>
              <a:rPr lang="en-US" dirty="0"/>
              <a:t>live load of </a:t>
            </a:r>
            <a:r>
              <a:rPr lang="en-US" dirty="0" smtClean="0"/>
              <a:t>only 30 psf</a:t>
            </a:r>
            <a:r>
              <a:rPr lang="en-US" dirty="0"/>
              <a:t> </a:t>
            </a:r>
            <a:r>
              <a:rPr lang="en-US" dirty="0" smtClean="0"/>
              <a:t>rather than the typical 40 </a:t>
            </a:r>
            <a:r>
              <a:rPr lang="en-US" dirty="0"/>
              <a:t>psf in </a:t>
            </a:r>
            <a:r>
              <a:rPr lang="en-US" dirty="0" smtClean="0"/>
              <a:t>a </a:t>
            </a:r>
            <a:r>
              <a:rPr lang="en-US" dirty="0"/>
              <a:t>residential </a:t>
            </a:r>
            <a:r>
              <a:rPr lang="en-US" dirty="0" smtClean="0"/>
              <a:t>structure.</a:t>
            </a:r>
            <a:endParaRPr lang="en-US" dirty="0"/>
          </a:p>
        </p:txBody>
      </p:sp>
    </p:spTree>
    <p:extLst>
      <p:ext uri="{BB962C8B-B14F-4D97-AF65-F5344CB8AC3E}">
        <p14:creationId xmlns:p14="http://schemas.microsoft.com/office/powerpoint/2010/main" val="33933441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Floor Vibration</a:t>
            </a:r>
          </a:p>
        </p:txBody>
      </p:sp>
      <p:sp>
        <p:nvSpPr>
          <p:cNvPr id="3" name="Content Placeholder 2"/>
          <p:cNvSpPr>
            <a:spLocks noGrp="1"/>
          </p:cNvSpPr>
          <p:nvPr>
            <p:ph sz="half" idx="1"/>
          </p:nvPr>
        </p:nvSpPr>
        <p:spPr>
          <a:xfrm>
            <a:off x="457200" y="1200151"/>
            <a:ext cx="8229600" cy="1051321"/>
          </a:xfrm>
        </p:spPr>
        <p:txBody>
          <a:bodyPr>
            <a:normAutofit fontScale="85000" lnSpcReduction="20000"/>
          </a:bodyPr>
          <a:lstStyle/>
          <a:p>
            <a:r>
              <a:rPr lang="en-US" dirty="0" smtClean="0"/>
              <a:t>Rooms originally designed as sleeping rooms are often repurposed,  and end up seeing much more human activity than the design intended. </a:t>
            </a:r>
          </a:p>
        </p:txBody>
      </p:sp>
      <p:pic>
        <p:nvPicPr>
          <p:cNvPr id="24580" name="Picture 4" descr="https://upload.wikimedia.org/wikipedia/commons/a/a0/Treadmill_workstation_view_2.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2251472"/>
            <a:ext cx="1758246" cy="23455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4582" name="Picture 6" descr="https://upload.wikimedia.org/wikipedia/commons/c/cf/Girton_college_A_grade_roo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9" y="2251472"/>
            <a:ext cx="1759125" cy="23455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Right Arrow 6"/>
          <p:cNvSpPr/>
          <p:nvPr/>
        </p:nvSpPr>
        <p:spPr>
          <a:xfrm>
            <a:off x="3508462" y="3195622"/>
            <a:ext cx="1752600" cy="457200"/>
          </a:xfrm>
          <a:prstGeom prst="right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09404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Floor Vibration</a:t>
            </a:r>
          </a:p>
        </p:txBody>
      </p:sp>
      <p:sp>
        <p:nvSpPr>
          <p:cNvPr id="3" name="Content Placeholder 2"/>
          <p:cNvSpPr>
            <a:spLocks noGrp="1"/>
          </p:cNvSpPr>
          <p:nvPr>
            <p:ph sz="half" idx="1"/>
          </p:nvPr>
        </p:nvSpPr>
        <p:spPr>
          <a:xfrm>
            <a:off x="457200" y="1200151"/>
            <a:ext cx="8229600" cy="1314074"/>
          </a:xfrm>
        </p:spPr>
        <p:txBody>
          <a:bodyPr>
            <a:normAutofit fontScale="77500" lnSpcReduction="20000"/>
          </a:bodyPr>
          <a:lstStyle/>
          <a:p>
            <a:r>
              <a:rPr lang="en-US" dirty="0" smtClean="0"/>
              <a:t>At 30 psf and L/360 the floor </a:t>
            </a:r>
            <a:r>
              <a:rPr lang="en-US" dirty="0"/>
              <a:t>trusses </a:t>
            </a:r>
            <a:r>
              <a:rPr lang="en-US" dirty="0" smtClean="0"/>
              <a:t>can be designed more shallow </a:t>
            </a:r>
            <a:r>
              <a:rPr lang="en-US" dirty="0"/>
              <a:t>and </a:t>
            </a:r>
            <a:r>
              <a:rPr lang="en-US" dirty="0" smtClean="0"/>
              <a:t>flexible, while still meeting code.</a:t>
            </a:r>
          </a:p>
          <a:p>
            <a:r>
              <a:rPr lang="en-US" dirty="0" smtClean="0"/>
              <a:t>A floor </a:t>
            </a:r>
            <a:r>
              <a:rPr lang="en-US" dirty="0"/>
              <a:t>system with flexible trusses will have a low natural frequency and will invite unwanted vibrations. </a:t>
            </a:r>
            <a:endParaRPr lang="en-US" dirty="0" smtClean="0"/>
          </a:p>
        </p:txBody>
      </p:sp>
      <p:pic>
        <p:nvPicPr>
          <p:cNvPr id="12" name="Content Placeholder 11"/>
          <p:cNvPicPr>
            <a:picLocks noGrp="1" noChangeAspect="1"/>
          </p:cNvPicPr>
          <p:nvPr>
            <p:ph sz="half" idx="2"/>
          </p:nvPr>
        </p:nvPicPr>
        <p:blipFill>
          <a:blip r:embed="rId2"/>
          <a:stretch>
            <a:fillRect/>
          </a:stretch>
        </p:blipFill>
        <p:spPr>
          <a:xfrm>
            <a:off x="1809364" y="3492461"/>
            <a:ext cx="5525271" cy="562053"/>
          </a:xfrm>
          <a:prstGeom prst="rect">
            <a:avLst/>
          </a:prstGeom>
        </p:spPr>
      </p:pic>
      <p:pic>
        <p:nvPicPr>
          <p:cNvPr id="13" name="Picture 4" descr="File:Sine waves different phase.svg"/>
          <p:cNvPicPr>
            <a:picLocks noChangeAspect="1" noChangeArrowheads="1"/>
          </p:cNvPicPr>
          <p:nvPr/>
        </p:nvPicPr>
        <p:blipFill rotWithShape="1">
          <a:blip r:embed="rId3">
            <a:extLst>
              <a:ext uri="{28A0092B-C50C-407E-A947-70E740481C1C}">
                <a14:useLocalDpi xmlns:a14="http://schemas.microsoft.com/office/drawing/2010/main" val="0"/>
              </a:ext>
            </a:extLst>
          </a:blip>
          <a:srcRect t="77744" r="6187"/>
          <a:stretch/>
        </p:blipFill>
        <p:spPr bwMode="auto">
          <a:xfrm>
            <a:off x="1809364" y="2874974"/>
            <a:ext cx="5525271" cy="56599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Jumping, Joy, Jump, Fun, Man, Success, Happin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9555" y="2466803"/>
            <a:ext cx="679598" cy="1287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5653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Floor Vibration</a:t>
            </a:r>
          </a:p>
        </p:txBody>
      </p:sp>
      <p:sp>
        <p:nvSpPr>
          <p:cNvPr id="3" name="Content Placeholder 2"/>
          <p:cNvSpPr>
            <a:spLocks noGrp="1"/>
          </p:cNvSpPr>
          <p:nvPr>
            <p:ph sz="half" idx="1"/>
          </p:nvPr>
        </p:nvSpPr>
        <p:spPr/>
        <p:txBody>
          <a:bodyPr>
            <a:normAutofit fontScale="77500" lnSpcReduction="20000"/>
          </a:bodyPr>
          <a:lstStyle/>
          <a:p>
            <a:r>
              <a:rPr lang="en-US" dirty="0"/>
              <a:t>Most designers use a floor span-to-depth limitation (L/d = span in inches divided by depth in inches) of 20 to prevent objectionable floor vibration. </a:t>
            </a:r>
            <a:endParaRPr lang="en-US" dirty="0" smtClean="0"/>
          </a:p>
          <a:p>
            <a:r>
              <a:rPr lang="en-US" dirty="0" smtClean="0"/>
              <a:t>Designing </a:t>
            </a:r>
            <a:r>
              <a:rPr lang="en-US" dirty="0"/>
              <a:t>a floor to a higher deflection ratio does not guarantee acceptable performance for all, but typically an L/d ratio of 16 provides minimal vibration. </a:t>
            </a:r>
          </a:p>
        </p:txBody>
      </p:sp>
      <p:pic>
        <p:nvPicPr>
          <p:cNvPr id="5" name="Content Placeholder 4" descr="cid:image001.png@01D15917.6BF233D0"/>
          <p:cNvPicPr>
            <a:picLocks noGrp="1"/>
          </p:cNvPicPr>
          <p:nvPr>
            <p:ph sz="half" idx="2"/>
          </p:nvPr>
        </p:nvPicPr>
        <p:blipFill>
          <a:blip r:embed="rId2" r:link="rId3">
            <a:extLst>
              <a:ext uri="{28A0092B-C50C-407E-A947-70E740481C1C}">
                <a14:useLocalDpi xmlns:a14="http://schemas.microsoft.com/office/drawing/2010/main" val="0"/>
              </a:ext>
            </a:extLst>
          </a:blip>
          <a:stretch>
            <a:fillRect/>
          </a:stretch>
        </p:blipFill>
        <p:spPr bwMode="auto">
          <a:xfrm>
            <a:off x="5100637" y="1892300"/>
            <a:ext cx="3133725" cy="2009775"/>
          </a:xfrm>
          <a:prstGeom prst="rect">
            <a:avLst/>
          </a:prstGeom>
          <a:noFill/>
          <a:ln>
            <a:noFill/>
          </a:ln>
        </p:spPr>
      </p:pic>
    </p:spTree>
    <p:extLst>
      <p:ext uri="{BB962C8B-B14F-4D97-AF65-F5344CB8AC3E}">
        <p14:creationId xmlns:p14="http://schemas.microsoft.com/office/powerpoint/2010/main" val="23961510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016236" y="3862788"/>
            <a:ext cx="3463636" cy="73183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2" name="Rectangle 11"/>
          <p:cNvSpPr/>
          <p:nvPr/>
        </p:nvSpPr>
        <p:spPr>
          <a:xfrm>
            <a:off x="5014060" y="2543442"/>
            <a:ext cx="3463636" cy="7598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1" name="Rectangle 10"/>
          <p:cNvSpPr/>
          <p:nvPr/>
        </p:nvSpPr>
        <p:spPr>
          <a:xfrm>
            <a:off x="5011882" y="1180551"/>
            <a:ext cx="3463636" cy="762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Analysis – Floor Vibration</a:t>
            </a:r>
            <a:endParaRPr lang="en-US" dirty="0"/>
          </a:p>
        </p:txBody>
      </p:sp>
      <p:sp>
        <p:nvSpPr>
          <p:cNvPr id="3" name="Content Placeholder 2"/>
          <p:cNvSpPr>
            <a:spLocks noGrp="1"/>
          </p:cNvSpPr>
          <p:nvPr>
            <p:ph sz="half" idx="1"/>
          </p:nvPr>
        </p:nvSpPr>
        <p:spPr>
          <a:xfrm>
            <a:off x="457200" y="1200150"/>
            <a:ext cx="4038600" cy="3505199"/>
          </a:xfrm>
        </p:spPr>
        <p:txBody>
          <a:bodyPr>
            <a:normAutofit fontScale="77500" lnSpcReduction="20000"/>
          </a:bodyPr>
          <a:lstStyle/>
          <a:p>
            <a:r>
              <a:rPr lang="en-US" dirty="0" smtClean="0"/>
              <a:t>There are three main methods to reduce vibration.</a:t>
            </a:r>
          </a:p>
          <a:p>
            <a:r>
              <a:rPr lang="en-US" dirty="0" smtClean="0"/>
              <a:t>The easiest method is to </a:t>
            </a:r>
            <a:r>
              <a:rPr lang="en-US" b="1" dirty="0" smtClean="0"/>
              <a:t>increase the deflection criteria </a:t>
            </a:r>
            <a:r>
              <a:rPr lang="en-US" dirty="0" smtClean="0"/>
              <a:t>used in the floor design above the code minimum.</a:t>
            </a:r>
          </a:p>
          <a:p>
            <a:pPr lvl="1"/>
            <a:r>
              <a:rPr lang="en-US" dirty="0" smtClean="0"/>
              <a:t>This will increase the stiffness of the floor system, especially when dealing with longer truss spans. </a:t>
            </a:r>
          </a:p>
        </p:txBody>
      </p:sp>
      <p:sp>
        <p:nvSpPr>
          <p:cNvPr id="4" name="Content Placeholder 3"/>
          <p:cNvSpPr>
            <a:spLocks noGrp="1"/>
          </p:cNvSpPr>
          <p:nvPr>
            <p:ph sz="half" idx="2"/>
          </p:nvPr>
        </p:nvSpPr>
        <p:spPr>
          <a:xfrm>
            <a:off x="5085747" y="1191442"/>
            <a:ext cx="3337686" cy="3394472"/>
          </a:xfrm>
        </p:spPr>
        <p:txBody>
          <a:bodyPr anchor="ctr">
            <a:noAutofit/>
          </a:bodyPr>
          <a:lstStyle/>
          <a:p>
            <a:pPr marL="0" indent="0" algn="ctr">
              <a:lnSpc>
                <a:spcPct val="150000"/>
              </a:lnSpc>
              <a:buNone/>
            </a:pPr>
            <a:r>
              <a:rPr lang="en-US" dirty="0" smtClean="0">
                <a:solidFill>
                  <a:schemeClr val="bg1"/>
                </a:solidFill>
                <a:latin typeface="Arial Narrow" panose="020B0606020202030204" pitchFamily="34" charset="0"/>
              </a:rPr>
              <a:t>∆</a:t>
            </a:r>
            <a:r>
              <a:rPr lang="en-US" baseline="-25000" dirty="0" smtClean="0">
                <a:solidFill>
                  <a:schemeClr val="bg1"/>
                </a:solidFill>
                <a:latin typeface="Arial Narrow" panose="020B0606020202030204" pitchFamily="34" charset="0"/>
              </a:rPr>
              <a:t>LL</a:t>
            </a:r>
            <a:r>
              <a:rPr lang="en-US" dirty="0" smtClean="0">
                <a:solidFill>
                  <a:schemeClr val="bg1"/>
                </a:solidFill>
                <a:latin typeface="Arial Narrow" panose="020B0606020202030204" pitchFamily="34" charset="0"/>
              </a:rPr>
              <a:t> = L/360, ∆</a:t>
            </a:r>
            <a:r>
              <a:rPr lang="en-US" baseline="-25000" dirty="0" smtClean="0">
                <a:solidFill>
                  <a:schemeClr val="bg1"/>
                </a:solidFill>
                <a:latin typeface="Arial Narrow" panose="020B0606020202030204" pitchFamily="34" charset="0"/>
              </a:rPr>
              <a:t>TL</a:t>
            </a:r>
            <a:r>
              <a:rPr lang="en-US" dirty="0" smtClean="0">
                <a:solidFill>
                  <a:schemeClr val="bg1"/>
                </a:solidFill>
                <a:latin typeface="Arial Narrow" panose="020B0606020202030204" pitchFamily="34" charset="0"/>
              </a:rPr>
              <a:t> = L/240</a:t>
            </a:r>
          </a:p>
          <a:p>
            <a:pPr marL="0" indent="0" algn="ctr">
              <a:lnSpc>
                <a:spcPct val="150000"/>
              </a:lnSpc>
              <a:buNone/>
            </a:pPr>
            <a:endParaRPr lang="en-US" sz="2400" dirty="0" smtClean="0">
              <a:solidFill>
                <a:schemeClr val="bg1"/>
              </a:solidFill>
              <a:latin typeface="Arial Narrow" panose="020B0606020202030204" pitchFamily="34" charset="0"/>
            </a:endParaRPr>
          </a:p>
          <a:p>
            <a:pPr marL="0" indent="0" algn="ctr">
              <a:lnSpc>
                <a:spcPct val="150000"/>
              </a:lnSpc>
              <a:buNone/>
            </a:pPr>
            <a:r>
              <a:rPr lang="en-US" dirty="0" smtClean="0">
                <a:solidFill>
                  <a:schemeClr val="bg1"/>
                </a:solidFill>
                <a:latin typeface="Arial Narrow" panose="020B0606020202030204" pitchFamily="34" charset="0"/>
              </a:rPr>
              <a:t>∆</a:t>
            </a:r>
            <a:r>
              <a:rPr lang="en-US" baseline="-25000" dirty="0" smtClean="0">
                <a:solidFill>
                  <a:schemeClr val="bg1"/>
                </a:solidFill>
                <a:latin typeface="Arial Narrow" panose="020B0606020202030204" pitchFamily="34" charset="0"/>
              </a:rPr>
              <a:t>LL</a:t>
            </a:r>
            <a:r>
              <a:rPr lang="en-US" dirty="0" smtClean="0">
                <a:solidFill>
                  <a:schemeClr val="bg1"/>
                </a:solidFill>
                <a:latin typeface="Arial Narrow" panose="020B0606020202030204" pitchFamily="34" charset="0"/>
              </a:rPr>
              <a:t> = L/480, ∆</a:t>
            </a:r>
            <a:r>
              <a:rPr lang="en-US" baseline="-25000" dirty="0" smtClean="0">
                <a:solidFill>
                  <a:schemeClr val="bg1"/>
                </a:solidFill>
                <a:latin typeface="Arial Narrow" panose="020B0606020202030204" pitchFamily="34" charset="0"/>
              </a:rPr>
              <a:t>TL</a:t>
            </a:r>
            <a:r>
              <a:rPr lang="en-US" dirty="0" smtClean="0">
                <a:solidFill>
                  <a:schemeClr val="bg1"/>
                </a:solidFill>
                <a:latin typeface="Arial Narrow" panose="020B0606020202030204" pitchFamily="34" charset="0"/>
              </a:rPr>
              <a:t> = L/360</a:t>
            </a:r>
          </a:p>
          <a:p>
            <a:pPr marL="0" indent="0" algn="ctr">
              <a:lnSpc>
                <a:spcPct val="150000"/>
              </a:lnSpc>
              <a:buNone/>
            </a:pPr>
            <a:endParaRPr lang="en-US" sz="2400" dirty="0" smtClean="0">
              <a:solidFill>
                <a:schemeClr val="bg1"/>
              </a:solidFill>
              <a:latin typeface="Arial Narrow" panose="020B0606020202030204" pitchFamily="34" charset="0"/>
            </a:endParaRPr>
          </a:p>
          <a:p>
            <a:pPr marL="0" indent="0" algn="ctr">
              <a:lnSpc>
                <a:spcPct val="150000"/>
              </a:lnSpc>
              <a:buNone/>
            </a:pPr>
            <a:r>
              <a:rPr lang="en-US" dirty="0" smtClean="0">
                <a:solidFill>
                  <a:schemeClr val="bg1"/>
                </a:solidFill>
                <a:latin typeface="Arial Narrow" panose="020B0606020202030204" pitchFamily="34" charset="0"/>
              </a:rPr>
              <a:t>∆</a:t>
            </a:r>
            <a:r>
              <a:rPr lang="en-US" baseline="-25000" dirty="0" smtClean="0">
                <a:solidFill>
                  <a:schemeClr val="bg1"/>
                </a:solidFill>
                <a:latin typeface="Arial Narrow" panose="020B0606020202030204" pitchFamily="34" charset="0"/>
              </a:rPr>
              <a:t>LL</a:t>
            </a:r>
            <a:r>
              <a:rPr lang="en-US" dirty="0" smtClean="0">
                <a:solidFill>
                  <a:schemeClr val="bg1"/>
                </a:solidFill>
                <a:latin typeface="Arial Narrow" panose="020B0606020202030204" pitchFamily="34" charset="0"/>
              </a:rPr>
              <a:t> = L/720, ∆</a:t>
            </a:r>
            <a:r>
              <a:rPr lang="en-US" baseline="-25000" dirty="0" smtClean="0">
                <a:solidFill>
                  <a:schemeClr val="bg1"/>
                </a:solidFill>
                <a:latin typeface="Arial Narrow" panose="020B0606020202030204" pitchFamily="34" charset="0"/>
              </a:rPr>
              <a:t>TL</a:t>
            </a:r>
            <a:r>
              <a:rPr lang="en-US" dirty="0" smtClean="0">
                <a:solidFill>
                  <a:schemeClr val="bg1"/>
                </a:solidFill>
                <a:latin typeface="Arial Narrow" panose="020B0606020202030204" pitchFamily="34" charset="0"/>
              </a:rPr>
              <a:t> = L/480</a:t>
            </a:r>
            <a:endParaRPr lang="en-US" dirty="0">
              <a:solidFill>
                <a:schemeClr val="bg1"/>
              </a:solidFill>
              <a:latin typeface="Arial Narrow" panose="020B0606020202030204" pitchFamily="34" charset="0"/>
            </a:endParaRPr>
          </a:p>
        </p:txBody>
      </p:sp>
      <p:sp>
        <p:nvSpPr>
          <p:cNvPr id="5" name="Down Arrow 4"/>
          <p:cNvSpPr/>
          <p:nvPr/>
        </p:nvSpPr>
        <p:spPr>
          <a:xfrm>
            <a:off x="6477000" y="1942551"/>
            <a:ext cx="381000" cy="600891"/>
          </a:xfrm>
          <a:prstGeom prst="down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6" name="Down Arrow 5"/>
          <p:cNvSpPr/>
          <p:nvPr/>
        </p:nvSpPr>
        <p:spPr>
          <a:xfrm>
            <a:off x="6477000" y="3294552"/>
            <a:ext cx="381000" cy="574780"/>
          </a:xfrm>
          <a:prstGeom prst="down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20976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strongtie.com/graphics/products/large/SD-loadrated.gif"/>
          <p:cNvPicPr>
            <a:picLocks noChangeAspect="1" noChangeArrowheads="1"/>
          </p:cNvPicPr>
          <p:nvPr/>
        </p:nvPicPr>
        <p:blipFill rotWithShape="1">
          <a:blip r:embed="rId2">
            <a:extLst>
              <a:ext uri="{28A0092B-C50C-407E-A947-70E740481C1C}">
                <a14:useLocalDpi xmlns:a14="http://schemas.microsoft.com/office/drawing/2010/main" val="0"/>
              </a:ext>
            </a:extLst>
          </a:blip>
          <a:srcRect t="13067" b="17747"/>
          <a:stretch/>
        </p:blipFill>
        <p:spPr bwMode="auto">
          <a:xfrm>
            <a:off x="6934200" y="1465066"/>
            <a:ext cx="2070220" cy="1432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Analysis – Floor Vibration</a:t>
            </a:r>
          </a:p>
        </p:txBody>
      </p:sp>
      <p:sp>
        <p:nvSpPr>
          <p:cNvPr id="3" name="Content Placeholder 2"/>
          <p:cNvSpPr>
            <a:spLocks noGrp="1"/>
          </p:cNvSpPr>
          <p:nvPr>
            <p:ph sz="half" idx="1"/>
          </p:nvPr>
        </p:nvSpPr>
        <p:spPr/>
        <p:txBody>
          <a:bodyPr>
            <a:normAutofit fontScale="85000" lnSpcReduction="20000"/>
          </a:bodyPr>
          <a:lstStyle/>
          <a:p>
            <a:r>
              <a:rPr lang="en-US" dirty="0" smtClean="0"/>
              <a:t>Another method is </a:t>
            </a:r>
            <a:r>
              <a:rPr lang="en-US" dirty="0"/>
              <a:t>to </a:t>
            </a:r>
            <a:r>
              <a:rPr lang="en-US" b="1" dirty="0" smtClean="0"/>
              <a:t>improve the floor </a:t>
            </a:r>
            <a:r>
              <a:rPr lang="en-US" b="1" dirty="0"/>
              <a:t>sheathing </a:t>
            </a:r>
            <a:r>
              <a:rPr lang="en-US" b="1" dirty="0" smtClean="0"/>
              <a:t>connection to </a:t>
            </a:r>
            <a:r>
              <a:rPr lang="en-US" b="1" dirty="0"/>
              <a:t>the floor system</a:t>
            </a:r>
            <a:r>
              <a:rPr lang="en-US" dirty="0"/>
              <a:t>. </a:t>
            </a:r>
            <a:endParaRPr lang="en-US" dirty="0" smtClean="0"/>
          </a:p>
          <a:p>
            <a:pPr lvl="1"/>
            <a:r>
              <a:rPr lang="en-US" dirty="0" smtClean="0"/>
              <a:t>Glue </a:t>
            </a:r>
            <a:r>
              <a:rPr lang="en-US" dirty="0"/>
              <a:t>in combination with screws will yield the greatest results</a:t>
            </a:r>
            <a:r>
              <a:rPr lang="en-US" dirty="0" smtClean="0"/>
              <a:t>.</a:t>
            </a:r>
          </a:p>
          <a:p>
            <a:pPr lvl="1"/>
            <a:r>
              <a:rPr lang="en-US" dirty="0" smtClean="0"/>
              <a:t>This will improve </a:t>
            </a:r>
            <a:r>
              <a:rPr lang="en-US" dirty="0"/>
              <a:t>the performance of the floor diaphragm and </a:t>
            </a:r>
            <a:r>
              <a:rPr lang="en-US" dirty="0" smtClean="0"/>
              <a:t>help </a:t>
            </a:r>
            <a:r>
              <a:rPr lang="en-US" dirty="0"/>
              <a:t>distribute localized forces to neighboring floor trusses. </a:t>
            </a:r>
            <a:endParaRPr lang="en-US" dirty="0" smtClean="0"/>
          </a:p>
        </p:txBody>
      </p:sp>
      <p:pic>
        <p:nvPicPr>
          <p:cNvPr id="5" name="Content Placeholder 4" descr="http://www.finehomebuilding.com/CMS/uploadedimages/Images/Homebuilding/Departments/021196wd096-01.jpg"/>
          <p:cNvPicPr>
            <a:picLocks noGrp="1" noChangeAspect="1" noChangeArrowheads="1"/>
          </p:cNvPicPr>
          <p:nvPr>
            <p:ph sz="half" idx="2"/>
          </p:nvPr>
        </p:nvPicPr>
        <p:blipFill>
          <a:blip r:embed="rId3">
            <a:extLst>
              <a:ext uri="{BEBA8EAE-BF5A-486C-A8C5-ECC9F3942E4B}">
                <a14:imgProps xmlns:a14="http://schemas.microsoft.com/office/drawing/2010/main">
                  <a14:imgLayer r:embed="rId4">
                    <a14:imgEffect>
                      <a14:backgroundRemoval t="0" b="100000" l="0" r="100000">
                        <a14:foregroundMark x1="42667" y1="49675" x2="42667" y2="49675"/>
                        <a14:foregroundMark x1="43000" y1="52922" x2="43000" y2="52922"/>
                        <a14:foregroundMark x1="43667" y1="62662" x2="43667" y2="62662"/>
                        <a14:foregroundMark x1="44000" y1="66883" x2="44000" y2="66883"/>
                        <a14:foregroundMark x1="44000" y1="77922" x2="44000" y2="77922"/>
                        <a14:foregroundMark x1="43000" y1="44156" x2="43000" y2="44156"/>
                        <a14:foregroundMark x1="22000" y1="66234" x2="22000" y2="66234"/>
                        <a14:foregroundMark x1="24333" y1="64610" x2="24333" y2="64610"/>
                        <a14:foregroundMark x1="87333" y1="80195" x2="87333" y2="80195"/>
                        <a14:foregroundMark x1="85000" y1="86688" x2="85000" y2="86688"/>
                        <a14:foregroundMark x1="81000" y1="81818" x2="81000" y2="81818"/>
                      </a14:backgroundRemoval>
                    </a14:imgEffect>
                  </a14:imgLayer>
                </a14:imgProps>
              </a:ext>
              <a:ext uri="{28A0092B-C50C-407E-A947-70E740481C1C}">
                <a14:useLocalDpi xmlns:a14="http://schemas.microsoft.com/office/drawing/2010/main" val="0"/>
              </a:ext>
            </a:extLst>
          </a:blip>
          <a:srcRect/>
          <a:stretch>
            <a:fillRect/>
          </a:stretch>
        </p:blipFill>
        <p:spPr bwMode="auto">
          <a:xfrm>
            <a:off x="4572000" y="1352550"/>
            <a:ext cx="3157863" cy="3242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2851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Floor Vibration</a:t>
            </a:r>
          </a:p>
        </p:txBody>
      </p:sp>
      <p:sp>
        <p:nvSpPr>
          <p:cNvPr id="6" name="Content Placeholder 5"/>
          <p:cNvSpPr>
            <a:spLocks noGrp="1"/>
          </p:cNvSpPr>
          <p:nvPr>
            <p:ph sz="half" idx="1"/>
          </p:nvPr>
        </p:nvSpPr>
        <p:spPr>
          <a:xfrm>
            <a:off x="457200" y="1200151"/>
            <a:ext cx="8229600" cy="824174"/>
          </a:xfrm>
        </p:spPr>
        <p:txBody>
          <a:bodyPr>
            <a:normAutofit fontScale="92500" lnSpcReduction="10000"/>
          </a:bodyPr>
          <a:lstStyle/>
          <a:p>
            <a:r>
              <a:rPr lang="en-US" dirty="0" smtClean="0"/>
              <a:t>A third method involves </a:t>
            </a:r>
            <a:r>
              <a:rPr lang="en-US" b="1" dirty="0" smtClean="0"/>
              <a:t>attaching </a:t>
            </a:r>
            <a:r>
              <a:rPr lang="en-US" b="1" dirty="0"/>
              <a:t>strongback bracing </a:t>
            </a:r>
            <a:r>
              <a:rPr lang="en-US" dirty="0"/>
              <a:t>as recommended on floor </a:t>
            </a:r>
            <a:r>
              <a:rPr lang="en-US" dirty="0" smtClean="0"/>
              <a:t>trusses.</a:t>
            </a:r>
            <a:endParaRPr lang="en-US" dirty="0"/>
          </a:p>
          <a:p>
            <a:endParaRPr lang="en-US" dirty="0"/>
          </a:p>
        </p:txBody>
      </p:sp>
      <p:pic>
        <p:nvPicPr>
          <p:cNvPr id="8" name="Picture 7"/>
          <p:cNvPicPr>
            <a:picLocks noChangeAspect="1"/>
          </p:cNvPicPr>
          <p:nvPr/>
        </p:nvPicPr>
        <p:blipFill>
          <a:blip r:embed="rId2"/>
          <a:stretch>
            <a:fillRect/>
          </a:stretch>
        </p:blipFill>
        <p:spPr>
          <a:xfrm>
            <a:off x="1828800" y="2419350"/>
            <a:ext cx="2540185" cy="1767418"/>
          </a:xfrm>
          <a:prstGeom prst="rect">
            <a:avLst/>
          </a:prstGeom>
        </p:spPr>
      </p:pic>
      <p:pic>
        <p:nvPicPr>
          <p:cNvPr id="9" name="Picture 8"/>
          <p:cNvPicPr>
            <a:picLocks noChangeAspect="1"/>
          </p:cNvPicPr>
          <p:nvPr/>
        </p:nvPicPr>
        <p:blipFill>
          <a:blip r:embed="rId3"/>
          <a:stretch>
            <a:fillRect/>
          </a:stretch>
        </p:blipFill>
        <p:spPr>
          <a:xfrm>
            <a:off x="4724401" y="2418554"/>
            <a:ext cx="2581275" cy="1768214"/>
          </a:xfrm>
          <a:prstGeom prst="rect">
            <a:avLst/>
          </a:prstGeom>
        </p:spPr>
      </p:pic>
    </p:spTree>
    <p:extLst>
      <p:ext uri="{BB962C8B-B14F-4D97-AF65-F5344CB8AC3E}">
        <p14:creationId xmlns:p14="http://schemas.microsoft.com/office/powerpoint/2010/main" val="24628087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smtClean="0"/>
              <a:t>By </a:t>
            </a:r>
            <a:r>
              <a:rPr lang="en-US" dirty="0"/>
              <a:t>designing a floor system to be slightly above and beyond the minimums required by the building </a:t>
            </a:r>
            <a:r>
              <a:rPr lang="en-US" dirty="0" smtClean="0"/>
              <a:t>code, several issues can be addressed.</a:t>
            </a:r>
          </a:p>
          <a:p>
            <a:r>
              <a:rPr lang="en-US" dirty="0" smtClean="0"/>
              <a:t>What follows are industry </a:t>
            </a:r>
            <a:r>
              <a:rPr lang="en-US" dirty="0"/>
              <a:t>recommendations to address special floor loading to increase floor system stiffness and limit </a:t>
            </a:r>
            <a:r>
              <a:rPr lang="en-US" dirty="0" smtClean="0"/>
              <a:t>deflections. </a:t>
            </a:r>
          </a:p>
        </p:txBody>
      </p:sp>
    </p:spTree>
    <p:extLst>
      <p:ext uri="{BB962C8B-B14F-4D97-AF65-F5344CB8AC3E}">
        <p14:creationId xmlns:p14="http://schemas.microsoft.com/office/powerpoint/2010/main" val="1394689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Because loads are unpredictable, it </a:t>
            </a:r>
            <a:r>
              <a:rPr lang="en-US" dirty="0"/>
              <a:t>is simply assumed that a uniform load is distributed over the entire floor surface. </a:t>
            </a:r>
            <a:endParaRPr lang="en-US" dirty="0" smtClean="0"/>
          </a:p>
          <a:p>
            <a:r>
              <a:rPr lang="en-US" dirty="0" smtClean="0"/>
              <a:t>Although this simple approach is conservative the </a:t>
            </a:r>
            <a:r>
              <a:rPr lang="en-US" dirty="0"/>
              <a:t>majority of the time, it does not account for every </a:t>
            </a:r>
            <a:r>
              <a:rPr lang="en-US" dirty="0" smtClean="0"/>
              <a:t>situation, such as:</a:t>
            </a:r>
            <a:endParaRPr lang="en-US" dirty="0"/>
          </a:p>
        </p:txBody>
      </p:sp>
      <p:sp>
        <p:nvSpPr>
          <p:cNvPr id="8" name="Content Placeholder 7"/>
          <p:cNvSpPr>
            <a:spLocks noGrp="1"/>
          </p:cNvSpPr>
          <p:nvPr>
            <p:ph sz="half" idx="2"/>
          </p:nvPr>
        </p:nvSpPr>
        <p:spPr>
          <a:xfrm>
            <a:off x="4648200" y="1962150"/>
            <a:ext cx="3819792" cy="1844584"/>
          </a:xfrm>
          <a:prstGeom prst="rect">
            <a:avLst/>
          </a:prstGeom>
          <a:solidFill>
            <a:srgbClr val="0192FF">
              <a:alpha val="6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dirty="0" smtClean="0"/>
              <a:t> </a:t>
            </a:r>
            <a:endParaRPr lang="en-US" dirty="0"/>
          </a:p>
        </p:txBody>
      </p:sp>
      <p:sp>
        <p:nvSpPr>
          <p:cNvPr id="9" name="Rectangle 8"/>
          <p:cNvSpPr/>
          <p:nvPr/>
        </p:nvSpPr>
        <p:spPr>
          <a:xfrm>
            <a:off x="4648200" y="1953441"/>
            <a:ext cx="76200" cy="18445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0" name="Rectangle 9"/>
          <p:cNvSpPr/>
          <p:nvPr/>
        </p:nvSpPr>
        <p:spPr>
          <a:xfrm>
            <a:off x="5105400" y="1946366"/>
            <a:ext cx="76200" cy="18445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1" name="Rectangle 10"/>
          <p:cNvSpPr/>
          <p:nvPr/>
        </p:nvSpPr>
        <p:spPr>
          <a:xfrm>
            <a:off x="5583282" y="1954258"/>
            <a:ext cx="76200" cy="18445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2" name="Rectangle 11"/>
          <p:cNvSpPr/>
          <p:nvPr/>
        </p:nvSpPr>
        <p:spPr>
          <a:xfrm>
            <a:off x="6052455" y="1946366"/>
            <a:ext cx="76200" cy="18445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3" name="Rectangle 12"/>
          <p:cNvSpPr/>
          <p:nvPr/>
        </p:nvSpPr>
        <p:spPr>
          <a:xfrm>
            <a:off x="6509655" y="1948000"/>
            <a:ext cx="76200" cy="18445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4" name="Rectangle 13"/>
          <p:cNvSpPr/>
          <p:nvPr/>
        </p:nvSpPr>
        <p:spPr>
          <a:xfrm>
            <a:off x="6987537" y="1955892"/>
            <a:ext cx="76200" cy="18445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5" name="Rectangle 14"/>
          <p:cNvSpPr/>
          <p:nvPr/>
        </p:nvSpPr>
        <p:spPr>
          <a:xfrm>
            <a:off x="7456710" y="1949088"/>
            <a:ext cx="76200" cy="18445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6" name="Rectangle 15"/>
          <p:cNvSpPr/>
          <p:nvPr/>
        </p:nvSpPr>
        <p:spPr>
          <a:xfrm>
            <a:off x="7913910" y="1950722"/>
            <a:ext cx="76200" cy="18445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7" name="Rectangle 16"/>
          <p:cNvSpPr/>
          <p:nvPr/>
        </p:nvSpPr>
        <p:spPr>
          <a:xfrm>
            <a:off x="8383083" y="1949905"/>
            <a:ext cx="76200" cy="18445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4192498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a:xfrm>
            <a:off x="457200" y="1200151"/>
            <a:ext cx="8229600" cy="1066799"/>
          </a:xfrm>
        </p:spPr>
        <p:txBody>
          <a:bodyPr>
            <a:normAutofit/>
          </a:bodyPr>
          <a:lstStyle/>
          <a:p>
            <a:r>
              <a:rPr lang="en-US" dirty="0" smtClean="0"/>
              <a:t>Glue the underlayment to the subfloor and fasten with screws rather than nails, and install strongbacks.</a:t>
            </a:r>
          </a:p>
          <a:p>
            <a:endParaRPr lang="en-US" dirty="0" smtClean="0"/>
          </a:p>
          <a:p>
            <a:endParaRPr lang="en-US" dirty="0"/>
          </a:p>
        </p:txBody>
      </p:sp>
      <p:pic>
        <p:nvPicPr>
          <p:cNvPr id="7" name="Picture 4" descr="http://www.strongtie.com/graphics/products/large/SD-loadrated.gif"/>
          <p:cNvPicPr>
            <a:picLocks noChangeAspect="1" noChangeArrowheads="1"/>
          </p:cNvPicPr>
          <p:nvPr/>
        </p:nvPicPr>
        <p:blipFill rotWithShape="1">
          <a:blip r:embed="rId2">
            <a:extLst>
              <a:ext uri="{28A0092B-C50C-407E-A947-70E740481C1C}">
                <a14:useLocalDpi xmlns:a14="http://schemas.microsoft.com/office/drawing/2010/main" val="0"/>
              </a:ext>
            </a:extLst>
          </a:blip>
          <a:srcRect t="13067" b="17747"/>
          <a:stretch/>
        </p:blipFill>
        <p:spPr bwMode="auto">
          <a:xfrm>
            <a:off x="6858000" y="2876550"/>
            <a:ext cx="1676400" cy="1159849"/>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4" descr="http://www.finehomebuilding.com/CMS/uploadedimages/Images/Homebuilding/Departments/021196wd096-0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42667" y1="49675" x2="42667" y2="49675"/>
                        <a14:foregroundMark x1="43000" y1="52922" x2="43000" y2="52922"/>
                        <a14:foregroundMark x1="43667" y1="62662" x2="43667" y2="62662"/>
                        <a14:foregroundMark x1="44000" y1="66883" x2="44000" y2="66883"/>
                        <a14:foregroundMark x1="44000" y1="77922" x2="44000" y2="77922"/>
                        <a14:foregroundMark x1="43000" y1="44156" x2="43000" y2="44156"/>
                        <a14:foregroundMark x1="22000" y1="66234" x2="22000" y2="66234"/>
                        <a14:foregroundMark x1="24333" y1="64610" x2="24333" y2="64610"/>
                        <a14:foregroundMark x1="87333" y1="80195" x2="87333" y2="80195"/>
                        <a14:foregroundMark x1="85000" y1="86688" x2="85000" y2="86688"/>
                        <a14:foregroundMark x1="81000" y1="81818" x2="81000" y2="81818"/>
                      </a14:backgroundRemoval>
                    </a14:imgEffect>
                  </a14:imgLayer>
                </a14:imgProps>
              </a:ext>
              <a:ext uri="{28A0092B-C50C-407E-A947-70E740481C1C}">
                <a14:useLocalDpi xmlns:a14="http://schemas.microsoft.com/office/drawing/2010/main" val="0"/>
              </a:ext>
            </a:extLst>
          </a:blip>
          <a:srcRect/>
          <a:stretch>
            <a:fillRect/>
          </a:stretch>
        </p:blipFill>
        <p:spPr bwMode="auto">
          <a:xfrm>
            <a:off x="4800599" y="2403872"/>
            <a:ext cx="2180549" cy="22386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a:stretch>
            <a:fillRect/>
          </a:stretch>
        </p:blipFill>
        <p:spPr>
          <a:xfrm>
            <a:off x="490278" y="2571750"/>
            <a:ext cx="1992995" cy="1386692"/>
          </a:xfrm>
          <a:prstGeom prst="rect">
            <a:avLst/>
          </a:prstGeom>
        </p:spPr>
      </p:pic>
      <p:pic>
        <p:nvPicPr>
          <p:cNvPr id="12" name="Picture 11"/>
          <p:cNvPicPr>
            <a:picLocks noChangeAspect="1"/>
          </p:cNvPicPr>
          <p:nvPr/>
        </p:nvPicPr>
        <p:blipFill>
          <a:blip r:embed="rId6"/>
          <a:stretch>
            <a:fillRect/>
          </a:stretch>
        </p:blipFill>
        <p:spPr>
          <a:xfrm>
            <a:off x="2776278" y="2571750"/>
            <a:ext cx="2024321" cy="1386692"/>
          </a:xfrm>
          <a:prstGeom prst="rect">
            <a:avLst/>
          </a:prstGeom>
        </p:spPr>
      </p:pic>
    </p:spTree>
    <p:extLst>
      <p:ext uri="{BB962C8B-B14F-4D97-AF65-F5344CB8AC3E}">
        <p14:creationId xmlns:p14="http://schemas.microsoft.com/office/powerpoint/2010/main" val="40077584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a:xfrm>
            <a:off x="457200" y="1200151"/>
            <a:ext cx="8229600" cy="1066799"/>
          </a:xfrm>
        </p:spPr>
        <p:txBody>
          <a:bodyPr>
            <a:normAutofit fontScale="92500" lnSpcReduction="20000"/>
          </a:bodyPr>
          <a:lstStyle/>
          <a:p>
            <a:r>
              <a:rPr lang="en-US" dirty="0" smtClean="0"/>
              <a:t>The Building Designer should establish what deflection, load and on-center spacing requirements apply to any particular floor covering at the time of design. </a:t>
            </a:r>
          </a:p>
          <a:p>
            <a:endParaRPr lang="en-US" dirty="0"/>
          </a:p>
        </p:txBody>
      </p:sp>
      <p:pic>
        <p:nvPicPr>
          <p:cNvPr id="6" name="Content Placeholder 4"/>
          <p:cNvPicPr>
            <a:picLocks noGrp="1" noChangeAspect="1"/>
          </p:cNvPicPr>
          <p:nvPr>
            <p:ph sz="half" idx="2"/>
          </p:nvPr>
        </p:nvPicPr>
        <p:blipFill rotWithShape="1">
          <a:blip r:embed="rId2"/>
          <a:srcRect b="67258"/>
          <a:stretch/>
        </p:blipFill>
        <p:spPr>
          <a:xfrm>
            <a:off x="1017618" y="2495550"/>
            <a:ext cx="7108763" cy="2133599"/>
          </a:xfrm>
          <a:prstGeom prst="rect">
            <a:avLst/>
          </a:prstGeom>
        </p:spPr>
      </p:pic>
    </p:spTree>
    <p:extLst>
      <p:ext uri="{BB962C8B-B14F-4D97-AF65-F5344CB8AC3E}">
        <p14:creationId xmlns:p14="http://schemas.microsoft.com/office/powerpoint/2010/main" val="41857127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All parties in the design process should be aware that as truss spans and material weight increase, so does the risk for serviceability and performance issues. </a:t>
            </a:r>
          </a:p>
          <a:p>
            <a:pPr lvl="1"/>
            <a:r>
              <a:rPr lang="en-US" dirty="0" smtClean="0"/>
              <a:t>Truss Designers should get information from the Building Designer in writing so the trusses are designed stiff enough to avoid serviceability issues. </a:t>
            </a:r>
          </a:p>
          <a:p>
            <a:endParaRPr lang="en-US" dirty="0" smtClean="0"/>
          </a:p>
          <a:p>
            <a:endParaRPr lang="en-US" dirty="0"/>
          </a:p>
        </p:txBody>
      </p:sp>
      <p:pic>
        <p:nvPicPr>
          <p:cNvPr id="12" name="Picture 2" descr="https://encrypted-tbn0.gstatic.com/images?q=tbn:ANd9GcRVOPor2eIhUrnRhe432gXs10GXwJ7Pb0qg4T4B0hIm4_etZ4n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00625" y="1313328"/>
            <a:ext cx="3686175" cy="280035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5000625" y="2897387"/>
            <a:ext cx="1019175" cy="817363"/>
          </a:xfrm>
          <a:prstGeom prst="ellipse">
            <a:avLst/>
          </a:prstGeom>
          <a:noFill/>
          <a:ln w="317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cxnSp>
        <p:nvCxnSpPr>
          <p:cNvPr id="7" name="Straight Connector 6"/>
          <p:cNvCxnSpPr/>
          <p:nvPr/>
        </p:nvCxnSpPr>
        <p:spPr>
          <a:xfrm flipV="1">
            <a:off x="5600700" y="1428750"/>
            <a:ext cx="152400" cy="1468637"/>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8" name="TextBox 7"/>
          <p:cNvSpPr txBox="1"/>
          <p:nvPr/>
        </p:nvSpPr>
        <p:spPr>
          <a:xfrm>
            <a:off x="4955445" y="1051472"/>
            <a:ext cx="1595309" cy="461665"/>
          </a:xfrm>
          <a:prstGeom prst="rect">
            <a:avLst/>
          </a:prstGeom>
          <a:noFill/>
        </p:spPr>
        <p:txBody>
          <a:bodyPr wrap="none" rtlCol="0">
            <a:spAutoFit/>
          </a:bodyPr>
          <a:lstStyle/>
          <a:p>
            <a:r>
              <a:rPr lang="en-US" sz="2400" b="1" dirty="0" smtClean="0">
                <a:ln w="0"/>
                <a:solidFill>
                  <a:schemeClr val="accent2"/>
                </a:solidFill>
                <a:latin typeface="Stylus BT" panose="020E0402020206020304" pitchFamily="34" charset="0"/>
              </a:rPr>
              <a:t>Water bed</a:t>
            </a:r>
            <a:endParaRPr lang="en-US" sz="2400" b="1" dirty="0">
              <a:ln w="0"/>
              <a:solidFill>
                <a:schemeClr val="accent2"/>
              </a:solidFill>
              <a:latin typeface="Stylus BT" panose="020E0402020206020304" pitchFamily="34" charset="0"/>
            </a:endParaRPr>
          </a:p>
        </p:txBody>
      </p:sp>
      <p:sp>
        <p:nvSpPr>
          <p:cNvPr id="9" name="Oval 8"/>
          <p:cNvSpPr/>
          <p:nvPr/>
        </p:nvSpPr>
        <p:spPr>
          <a:xfrm>
            <a:off x="6705600" y="2163068"/>
            <a:ext cx="468639" cy="734319"/>
          </a:xfrm>
          <a:prstGeom prst="ellipse">
            <a:avLst/>
          </a:prstGeom>
          <a:noFill/>
          <a:ln w="317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cxnSp>
        <p:nvCxnSpPr>
          <p:cNvPr id="10" name="Straight Connector 9"/>
          <p:cNvCxnSpPr/>
          <p:nvPr/>
        </p:nvCxnSpPr>
        <p:spPr>
          <a:xfrm flipV="1">
            <a:off x="6939081" y="1513137"/>
            <a:ext cx="276582" cy="649933"/>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11" name="TextBox 10"/>
          <p:cNvSpPr txBox="1"/>
          <p:nvPr/>
        </p:nvSpPr>
        <p:spPr>
          <a:xfrm>
            <a:off x="7169499" y="857865"/>
            <a:ext cx="1723549" cy="830997"/>
          </a:xfrm>
          <a:prstGeom prst="rect">
            <a:avLst/>
          </a:prstGeom>
          <a:noFill/>
        </p:spPr>
        <p:txBody>
          <a:bodyPr wrap="none" rtlCol="0">
            <a:spAutoFit/>
          </a:bodyPr>
          <a:lstStyle/>
          <a:p>
            <a:r>
              <a:rPr lang="en-US" sz="2400" b="1" dirty="0" smtClean="0">
                <a:ln w="0"/>
                <a:solidFill>
                  <a:schemeClr val="accent2"/>
                </a:solidFill>
                <a:latin typeface="Stylus BT" panose="020E0402020206020304" pitchFamily="34" charset="0"/>
              </a:rPr>
              <a:t>Granite</a:t>
            </a:r>
          </a:p>
          <a:p>
            <a:r>
              <a:rPr lang="en-US" sz="2400" b="1" dirty="0" smtClean="0">
                <a:ln w="0"/>
                <a:solidFill>
                  <a:schemeClr val="accent2"/>
                </a:solidFill>
                <a:latin typeface="Stylus BT" panose="020E0402020206020304" pitchFamily="34" charset="0"/>
              </a:rPr>
              <a:t>Countertop</a:t>
            </a:r>
            <a:endParaRPr lang="en-US" sz="2400" b="1" dirty="0">
              <a:ln w="0"/>
              <a:solidFill>
                <a:schemeClr val="accent2"/>
              </a:solidFill>
              <a:latin typeface="Stylus BT" panose="020E0402020206020304" pitchFamily="34" charset="0"/>
            </a:endParaRPr>
          </a:p>
        </p:txBody>
      </p:sp>
    </p:spTree>
    <p:extLst>
      <p:ext uri="{BB962C8B-B14F-4D97-AF65-F5344CB8AC3E}">
        <p14:creationId xmlns:p14="http://schemas.microsoft.com/office/powerpoint/2010/main" val="15890163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Ceramic Tile: </a:t>
            </a:r>
          </a:p>
          <a:p>
            <a:pPr lvl="1"/>
            <a:r>
              <a:rPr lang="en-US" dirty="0" smtClean="0"/>
              <a:t>Suggested live load and total load deflection of L/360 </a:t>
            </a:r>
          </a:p>
          <a:p>
            <a:pPr lvl="1"/>
            <a:r>
              <a:rPr lang="en-US" dirty="0" smtClean="0"/>
              <a:t>Add weight to top chord dead load as directed by manufacturer (use 7 psf if weight is unknown)</a:t>
            </a:r>
          </a:p>
          <a:p>
            <a:r>
              <a:rPr lang="en-US" dirty="0" smtClean="0"/>
              <a:t>Stone Tile: </a:t>
            </a:r>
          </a:p>
          <a:p>
            <a:pPr lvl="1"/>
            <a:r>
              <a:rPr lang="en-US" dirty="0" smtClean="0"/>
              <a:t>Suggested total load deflection of L/720 </a:t>
            </a:r>
          </a:p>
          <a:p>
            <a:pPr lvl="1"/>
            <a:r>
              <a:rPr lang="en-US" dirty="0" smtClean="0"/>
              <a:t>Add weight to top chord dead load as directed by manufacturer</a:t>
            </a:r>
          </a:p>
          <a:p>
            <a:r>
              <a:rPr lang="en-US" dirty="0" smtClean="0"/>
              <a:t>Granite </a:t>
            </a:r>
            <a:r>
              <a:rPr lang="en-US" dirty="0"/>
              <a:t>Countertops: </a:t>
            </a:r>
            <a:endParaRPr lang="en-US" dirty="0" smtClean="0"/>
          </a:p>
          <a:p>
            <a:pPr lvl="1"/>
            <a:r>
              <a:rPr lang="en-US" dirty="0"/>
              <a:t>Unless </a:t>
            </a:r>
            <a:r>
              <a:rPr lang="en-US" dirty="0" smtClean="0"/>
              <a:t>exact locations are specified, add an additional </a:t>
            </a:r>
            <a:r>
              <a:rPr lang="en-US" dirty="0"/>
              <a:t>20 </a:t>
            </a:r>
            <a:r>
              <a:rPr lang="en-US" dirty="0" smtClean="0"/>
              <a:t>psf to the top chord </a:t>
            </a:r>
            <a:r>
              <a:rPr lang="en-US" dirty="0"/>
              <a:t>dead </a:t>
            </a:r>
            <a:r>
              <a:rPr lang="en-US" dirty="0" smtClean="0"/>
              <a:t>load for counters with up </a:t>
            </a:r>
            <a:r>
              <a:rPr lang="en-US" dirty="0"/>
              <a:t>to 2 inches of </a:t>
            </a:r>
            <a:r>
              <a:rPr lang="en-US" dirty="0" smtClean="0"/>
              <a:t>granite</a:t>
            </a:r>
            <a:endParaRPr lang="en-US" dirty="0"/>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13538456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p:cNvGrpSpPr/>
          <p:nvPr/>
        </p:nvGrpSpPr>
        <p:grpSpPr>
          <a:xfrm>
            <a:off x="5418368" y="2985798"/>
            <a:ext cx="1571271" cy="1571044"/>
            <a:chOff x="6734570" y="1988277"/>
            <a:chExt cx="1728398" cy="1728148"/>
          </a:xfrm>
        </p:grpSpPr>
        <p:pic>
          <p:nvPicPr>
            <p:cNvPr id="54"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7783" y="1988277"/>
              <a:ext cx="571500" cy="571500"/>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55"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1468" y="2566601"/>
              <a:ext cx="571500" cy="571500"/>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56"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1129" y="1988277"/>
              <a:ext cx="571500" cy="571500"/>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57"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4814" y="2566601"/>
              <a:ext cx="571500" cy="571500"/>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58"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4570" y="1988277"/>
              <a:ext cx="571500" cy="571500"/>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59"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8255" y="2566601"/>
              <a:ext cx="571500" cy="571500"/>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60"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1044" y="3144925"/>
              <a:ext cx="571500" cy="571500"/>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61"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4390" y="3144925"/>
              <a:ext cx="571500" cy="571500"/>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62"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7831" y="3144925"/>
              <a:ext cx="571500" cy="571500"/>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grpSp>
      <p:grpSp>
        <p:nvGrpSpPr>
          <p:cNvPr id="63" name="Group 62"/>
          <p:cNvGrpSpPr/>
          <p:nvPr/>
        </p:nvGrpSpPr>
        <p:grpSpPr>
          <a:xfrm>
            <a:off x="5418368" y="1396994"/>
            <a:ext cx="1571271" cy="1571044"/>
            <a:chOff x="6734570" y="1988277"/>
            <a:chExt cx="1728398" cy="1728148"/>
          </a:xfrm>
        </p:grpSpPr>
        <p:pic>
          <p:nvPicPr>
            <p:cNvPr id="64"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7783" y="1988277"/>
              <a:ext cx="571500" cy="571500"/>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65"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1468" y="2566601"/>
              <a:ext cx="571500" cy="571500"/>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66"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1129" y="1988277"/>
              <a:ext cx="571500" cy="571500"/>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67"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4814" y="2566601"/>
              <a:ext cx="571500" cy="571500"/>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68"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4570" y="1988277"/>
              <a:ext cx="571500" cy="571500"/>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69"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8255" y="2566601"/>
              <a:ext cx="571500" cy="571500"/>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70"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1044" y="3144925"/>
              <a:ext cx="571500" cy="571500"/>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71"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4390" y="3144925"/>
              <a:ext cx="571500" cy="571500"/>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72"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7831" y="3144925"/>
              <a:ext cx="571500" cy="571500"/>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lstStyle/>
          <a:p>
            <a:r>
              <a:rPr lang="en-US" dirty="0" smtClean="0"/>
              <a:t>Example – Code Compliant vs Special Loading</a:t>
            </a:r>
            <a:endParaRPr lang="en-US" dirty="0"/>
          </a:p>
        </p:txBody>
      </p:sp>
      <p:sp>
        <p:nvSpPr>
          <p:cNvPr id="3" name="Content Placeholder 2"/>
          <p:cNvSpPr>
            <a:spLocks noGrp="1"/>
          </p:cNvSpPr>
          <p:nvPr>
            <p:ph sz="half" idx="1"/>
          </p:nvPr>
        </p:nvSpPr>
        <p:spPr/>
        <p:txBody>
          <a:bodyPr>
            <a:normAutofit lnSpcReduction="10000"/>
          </a:bodyPr>
          <a:lstStyle/>
          <a:p>
            <a:r>
              <a:rPr lang="en-US" dirty="0"/>
              <a:t>Consider a kitchen area in which stone floor tiles will be used. In addition, a 4' wide island with a granite countertop will be installed in the center of the floor span. </a:t>
            </a:r>
          </a:p>
        </p:txBody>
      </p:sp>
      <p:grpSp>
        <p:nvGrpSpPr>
          <p:cNvPr id="29" name="Group 28"/>
          <p:cNvGrpSpPr/>
          <p:nvPr/>
        </p:nvGrpSpPr>
        <p:grpSpPr>
          <a:xfrm>
            <a:off x="6997675" y="2985798"/>
            <a:ext cx="1571271" cy="1571044"/>
            <a:chOff x="6734570" y="1988277"/>
            <a:chExt cx="1728398" cy="1728148"/>
          </a:xfrm>
        </p:grpSpPr>
        <p:pic>
          <p:nvPicPr>
            <p:cNvPr id="30"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7783" y="1988277"/>
              <a:ext cx="571500" cy="571500"/>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31"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1468" y="2566601"/>
              <a:ext cx="571500" cy="571500"/>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32"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1129" y="1988277"/>
              <a:ext cx="571500" cy="571500"/>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33"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4814" y="2566601"/>
              <a:ext cx="571500" cy="571500"/>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34"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4570" y="1988277"/>
              <a:ext cx="571500" cy="571500"/>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35"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8255" y="2566601"/>
              <a:ext cx="571500" cy="571500"/>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36"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1044" y="3144925"/>
              <a:ext cx="571500" cy="571500"/>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37"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4390" y="3144925"/>
              <a:ext cx="571500" cy="571500"/>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38"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7831" y="3144925"/>
              <a:ext cx="571500" cy="571500"/>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grpSp>
      <p:grpSp>
        <p:nvGrpSpPr>
          <p:cNvPr id="40" name="Group 39"/>
          <p:cNvGrpSpPr/>
          <p:nvPr/>
        </p:nvGrpSpPr>
        <p:grpSpPr>
          <a:xfrm>
            <a:off x="6997675" y="1396994"/>
            <a:ext cx="1571271" cy="1571044"/>
            <a:chOff x="6734570" y="1988277"/>
            <a:chExt cx="1728398" cy="1728148"/>
          </a:xfrm>
        </p:grpSpPr>
        <p:pic>
          <p:nvPicPr>
            <p:cNvPr id="41"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7783" y="1988277"/>
              <a:ext cx="571500" cy="571500"/>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42"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1468" y="2566601"/>
              <a:ext cx="571500" cy="571500"/>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43"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1129" y="1988277"/>
              <a:ext cx="571500" cy="571500"/>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44"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4814" y="2566601"/>
              <a:ext cx="571500" cy="571500"/>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45"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4570" y="1988277"/>
              <a:ext cx="571500" cy="571500"/>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46"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8255" y="2566601"/>
              <a:ext cx="571500" cy="571500"/>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47"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1044" y="3144925"/>
              <a:ext cx="571500" cy="571500"/>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48"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4390" y="3144925"/>
              <a:ext cx="571500" cy="571500"/>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49"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7831" y="3144925"/>
              <a:ext cx="571500" cy="571500"/>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grpSp>
      <p:pic>
        <p:nvPicPr>
          <p:cNvPr id="50" name="Picture 6" descr="http://bgfons.com/upload/granit_texture441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8429" r="59155"/>
          <a:stretch/>
        </p:blipFill>
        <p:spPr bwMode="auto">
          <a:xfrm>
            <a:off x="6317779" y="2643267"/>
            <a:ext cx="646516" cy="64954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4"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4760" y="3505344"/>
            <a:ext cx="519545" cy="519546"/>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75"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8110" y="4031093"/>
            <a:ext cx="519545" cy="519546"/>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84"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9360" y="2459707"/>
            <a:ext cx="519545" cy="519546"/>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85"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4001" y="2985456"/>
            <a:ext cx="519545" cy="519546"/>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87"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1742" y="1928522"/>
            <a:ext cx="519545" cy="519546"/>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88"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0885" y="1397337"/>
            <a:ext cx="519545" cy="519546"/>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89" name="Picture 8" descr="http://coloradotile.com/_img/products/ceramic-th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157"/>
          <a:stretch/>
        </p:blipFill>
        <p:spPr bwMode="auto">
          <a:xfrm>
            <a:off x="4731028" y="4046005"/>
            <a:ext cx="149855" cy="519546"/>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90" name="Picture 8" descr="http://coloradotile.com/_img/products/ceramic-th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157"/>
          <a:stretch/>
        </p:blipFill>
        <p:spPr bwMode="auto">
          <a:xfrm>
            <a:off x="4726604" y="3514053"/>
            <a:ext cx="149855" cy="519546"/>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91" name="Picture 8" descr="http://coloradotile.com/_img/products/ceramic-th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157"/>
          <a:stretch/>
        </p:blipFill>
        <p:spPr bwMode="auto">
          <a:xfrm>
            <a:off x="4726604" y="2985226"/>
            <a:ext cx="149855" cy="519546"/>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92" name="Picture 8" descr="http://coloradotile.com/_img/products/ceramic-th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157"/>
          <a:stretch/>
        </p:blipFill>
        <p:spPr bwMode="auto">
          <a:xfrm>
            <a:off x="4730889" y="2453274"/>
            <a:ext cx="149855" cy="519546"/>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93" name="Picture 8" descr="http://coloradotile.com/_img/products/ceramic-th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157"/>
          <a:stretch/>
        </p:blipFill>
        <p:spPr bwMode="auto">
          <a:xfrm>
            <a:off x="4729660" y="1926582"/>
            <a:ext cx="149855" cy="519546"/>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94" name="Picture 8" descr="http://coloradotile.com/_img/products/ceramic-th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157"/>
          <a:stretch/>
        </p:blipFill>
        <p:spPr bwMode="auto">
          <a:xfrm>
            <a:off x="4725236" y="1394630"/>
            <a:ext cx="149855" cy="519546"/>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3822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Code Compliant vs Special Loading</a:t>
            </a:r>
            <a:endParaRPr lang="en-US" dirty="0"/>
          </a:p>
        </p:txBody>
      </p:sp>
      <p:sp>
        <p:nvSpPr>
          <p:cNvPr id="3" name="Content Placeholder 2"/>
          <p:cNvSpPr>
            <a:spLocks noGrp="1"/>
          </p:cNvSpPr>
          <p:nvPr>
            <p:ph idx="1"/>
          </p:nvPr>
        </p:nvSpPr>
        <p:spPr>
          <a:xfrm>
            <a:off x="457200" y="1200150"/>
            <a:ext cx="8229600" cy="3505199"/>
          </a:xfrm>
        </p:spPr>
        <p:txBody>
          <a:bodyPr>
            <a:normAutofit lnSpcReduction="10000"/>
          </a:bodyPr>
          <a:lstStyle/>
          <a:p>
            <a:r>
              <a:rPr lang="en-US" dirty="0" smtClean="0"/>
              <a:t>Assumptions:</a:t>
            </a:r>
            <a:endParaRPr lang="en-US" sz="3600" dirty="0"/>
          </a:p>
          <a:p>
            <a:pPr lvl="1"/>
            <a:r>
              <a:rPr lang="en-US" dirty="0"/>
              <a:t>Floor trusses are 18" deep with SPF No. </a:t>
            </a:r>
            <a:r>
              <a:rPr lang="en-US" dirty="0" smtClean="0"/>
              <a:t>2, </a:t>
            </a:r>
            <a:r>
              <a:rPr lang="en-US" dirty="0"/>
              <a:t>2x4 top and bottom chords spaced at 24" on center.</a:t>
            </a:r>
            <a:endParaRPr lang="en-US" sz="3200" dirty="0"/>
          </a:p>
          <a:p>
            <a:pPr lvl="1"/>
            <a:r>
              <a:rPr lang="en-US" dirty="0"/>
              <a:t>Floor truss span is 22'</a:t>
            </a:r>
            <a:endParaRPr lang="en-US" sz="3200" dirty="0"/>
          </a:p>
          <a:p>
            <a:pPr lvl="1"/>
            <a:r>
              <a:rPr lang="en-US" dirty="0"/>
              <a:t>Dead load from stone tile floor (including subfloor) is 20 psf</a:t>
            </a:r>
            <a:endParaRPr lang="en-US" sz="3200" dirty="0"/>
          </a:p>
          <a:p>
            <a:pPr lvl="1"/>
            <a:r>
              <a:rPr lang="en-US" dirty="0"/>
              <a:t>Floor live load is 40 psf (per </a:t>
            </a:r>
            <a:r>
              <a:rPr lang="en-US" i="1" dirty="0"/>
              <a:t>IBC</a:t>
            </a:r>
            <a:r>
              <a:rPr lang="en-US" dirty="0"/>
              <a:t> and </a:t>
            </a:r>
            <a:r>
              <a:rPr lang="en-US" i="1" dirty="0"/>
              <a:t>IRC</a:t>
            </a:r>
            <a:r>
              <a:rPr lang="en-US" dirty="0"/>
              <a:t> codes)</a:t>
            </a:r>
            <a:endParaRPr lang="en-US" sz="3200" dirty="0"/>
          </a:p>
          <a:p>
            <a:pPr lvl="1"/>
            <a:r>
              <a:rPr lang="en-US" dirty="0"/>
              <a:t>Granite topped island acts as a 200 lb. concentrated load (per truss) at the center of the span</a:t>
            </a:r>
            <a:endParaRPr lang="en-US" sz="3200" dirty="0"/>
          </a:p>
          <a:p>
            <a:pPr lvl="1"/>
            <a:r>
              <a:rPr lang="en-US" dirty="0"/>
              <a:t>Floor trusses are analyzed as being simply supported beams</a:t>
            </a:r>
            <a:endParaRPr lang="en-US" sz="3200" dirty="0"/>
          </a:p>
          <a:p>
            <a:pPr lvl="1"/>
            <a:r>
              <a:rPr lang="en-US" dirty="0"/>
              <a:t>Critical load combination = 1.0D + 1.0L</a:t>
            </a:r>
            <a:endParaRPr lang="en-US" sz="3200" dirty="0"/>
          </a:p>
          <a:p>
            <a:pPr marL="0" indent="0">
              <a:buNone/>
            </a:pPr>
            <a:endParaRPr lang="en-US" dirty="0"/>
          </a:p>
        </p:txBody>
      </p:sp>
    </p:spTree>
    <p:extLst>
      <p:ext uri="{BB962C8B-B14F-4D97-AF65-F5344CB8AC3E}">
        <p14:creationId xmlns:p14="http://schemas.microsoft.com/office/powerpoint/2010/main" val="20082520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Code Compliant vs Special Loading</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a:t>The resulting deflections for this condition are calculated below in which the first term is the deflection from the uniform dead and live loads, and the second term is the deflection from the concentrated midspan load from the island. (Simplified beam deflection calculations are used for this example):</a:t>
            </a:r>
          </a:p>
          <a:p>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457200" y="2952749"/>
                <a:ext cx="8610600" cy="1641873"/>
              </a:xfrm>
            </p:spPr>
            <p:txBody>
              <a:bodyPr>
                <a:normAutofit fontScale="77500" lnSpcReduction="20000"/>
              </a:bodyPr>
              <a:lstStyle/>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5(120</m:t>
                        </m:r>
                        <m:f>
                          <m:fPr>
                            <m:type m:val="skw"/>
                            <m:ctrlPr>
                              <a:rPr lang="en-US" i="1">
                                <a:latin typeface="Cambria Math" panose="02040503050406030204" pitchFamily="18" charset="0"/>
                              </a:rPr>
                            </m:ctrlPr>
                          </m:fPr>
                          <m:num>
                            <m:r>
                              <a:rPr lang="en-US" i="1">
                                <a:latin typeface="Cambria Math" panose="02040503050406030204" pitchFamily="18" charset="0"/>
                              </a:rPr>
                              <m:t>𝑙𝑏𝑓</m:t>
                            </m:r>
                          </m:num>
                          <m:den>
                            <m:r>
                              <a:rPr lang="en-US" i="1">
                                <a:latin typeface="Cambria Math" panose="02040503050406030204" pitchFamily="18" charset="0"/>
                              </a:rPr>
                              <m:t>𝑓𝑡</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r>
                              <a:rPr lang="en-US" i="1">
                                <a:latin typeface="Cambria Math" panose="02040503050406030204" pitchFamily="18" charset="0"/>
                              </a:rPr>
                              <m:t>𝑓𝑡</m:t>
                            </m:r>
                          </m:num>
                          <m:den>
                            <m:r>
                              <a:rPr lang="en-US" i="1">
                                <a:latin typeface="Cambria Math" panose="02040503050406030204" pitchFamily="18" charset="0"/>
                              </a:rPr>
                              <m:t>12</m:t>
                            </m:r>
                            <m:r>
                              <a:rPr lang="en-US" i="1">
                                <a:latin typeface="Cambria Math" panose="02040503050406030204" pitchFamily="18" charset="0"/>
                              </a:rPr>
                              <m:t>𝑖𝑛</m:t>
                            </m:r>
                          </m:den>
                        </m:f>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(264</m:t>
                            </m:r>
                            <m:r>
                              <a:rPr lang="en-US" i="1">
                                <a:latin typeface="Cambria Math" panose="02040503050406030204" pitchFamily="18" charset="0"/>
                              </a:rPr>
                              <m:t>𝑖𝑛</m:t>
                            </m:r>
                            <m:r>
                              <a:rPr lang="en-US" i="1">
                                <a:latin typeface="Cambria Math" panose="02040503050406030204" pitchFamily="18" charset="0"/>
                              </a:rPr>
                              <m:t>)</m:t>
                            </m:r>
                          </m:e>
                          <m:sup>
                            <m:r>
                              <a:rPr lang="en-US" i="1">
                                <a:latin typeface="Cambria Math" panose="02040503050406030204" pitchFamily="18" charset="0"/>
                              </a:rPr>
                              <m:t>4</m:t>
                            </m:r>
                          </m:sup>
                        </m:sSup>
                      </m:num>
                      <m:den>
                        <m:r>
                          <a:rPr lang="en-US" i="1">
                            <a:latin typeface="Cambria Math" panose="02040503050406030204" pitchFamily="18" charset="0"/>
                          </a:rPr>
                          <m:t>384</m:t>
                        </m:r>
                        <m:d>
                          <m:dPr>
                            <m:ctrlPr>
                              <a:rPr lang="en-US" i="1">
                                <a:latin typeface="Cambria Math" panose="02040503050406030204" pitchFamily="18" charset="0"/>
                              </a:rPr>
                            </m:ctrlPr>
                          </m:dPr>
                          <m:e>
                            <m:r>
                              <a:rPr lang="en-US" i="1">
                                <a:latin typeface="Cambria Math" panose="02040503050406030204" pitchFamily="18" charset="0"/>
                              </a:rPr>
                              <m:t>1,400,000</m:t>
                            </m:r>
                            <m:f>
                              <m:fPr>
                                <m:type m:val="skw"/>
                                <m:ctrlPr>
                                  <a:rPr lang="en-US" i="1">
                                    <a:latin typeface="Cambria Math" panose="02040503050406030204" pitchFamily="18" charset="0"/>
                                  </a:rPr>
                                </m:ctrlPr>
                              </m:fPr>
                              <m:num>
                                <m:r>
                                  <a:rPr lang="en-US" i="1">
                                    <a:latin typeface="Cambria Math" panose="02040503050406030204" pitchFamily="18" charset="0"/>
                                  </a:rPr>
                                  <m:t>𝑙𝑏𝑓</m:t>
                                </m:r>
                              </m:num>
                              <m:den>
                                <m:sSup>
                                  <m:sSupPr>
                                    <m:ctrlPr>
                                      <a:rPr lang="en-US" i="1">
                                        <a:latin typeface="Cambria Math" panose="02040503050406030204" pitchFamily="18" charset="0"/>
                                      </a:rPr>
                                    </m:ctrlPr>
                                  </m:sSupPr>
                                  <m:e>
                                    <m:r>
                                      <a:rPr lang="en-US" i="1">
                                        <a:latin typeface="Cambria Math" panose="02040503050406030204" pitchFamily="18" charset="0"/>
                                      </a:rPr>
                                      <m:t>𝑖𝑛</m:t>
                                    </m:r>
                                  </m:e>
                                  <m:sup>
                                    <m:r>
                                      <a:rPr lang="en-US" i="1">
                                        <a:latin typeface="Cambria Math" panose="02040503050406030204" pitchFamily="18" charset="0"/>
                                      </a:rPr>
                                      <m:t>2</m:t>
                                    </m:r>
                                  </m:sup>
                                </m:sSup>
                              </m:den>
                            </m:f>
                          </m:e>
                        </m:d>
                        <m:d>
                          <m:dPr>
                            <m:ctrlPr>
                              <a:rPr lang="en-US" i="1">
                                <a:latin typeface="Cambria Math" panose="02040503050406030204" pitchFamily="18" charset="0"/>
                              </a:rPr>
                            </m:ctrlPr>
                          </m:dPr>
                          <m:e>
                            <m:r>
                              <a:rPr lang="en-US" i="1">
                                <a:latin typeface="Cambria Math" panose="02040503050406030204" pitchFamily="18" charset="0"/>
                              </a:rPr>
                              <m:t>716.6</m:t>
                            </m:r>
                            <m:sSup>
                              <m:sSupPr>
                                <m:ctrlPr>
                                  <a:rPr lang="en-US" i="1">
                                    <a:latin typeface="Cambria Math" panose="02040503050406030204" pitchFamily="18" charset="0"/>
                                  </a:rPr>
                                </m:ctrlPr>
                              </m:sSupPr>
                              <m:e>
                                <m:r>
                                  <a:rPr lang="en-US" i="1">
                                    <a:latin typeface="Cambria Math" panose="02040503050406030204" pitchFamily="18" charset="0"/>
                                  </a:rPr>
                                  <m:t>𝑖𝑛</m:t>
                                </m:r>
                              </m:e>
                              <m:sup>
                                <m:r>
                                  <a:rPr lang="en-US" i="1">
                                    <a:latin typeface="Cambria Math" panose="02040503050406030204" pitchFamily="18" charset="0"/>
                                  </a:rPr>
                                  <m:t>4</m:t>
                                </m:r>
                              </m:sup>
                            </m:sSup>
                          </m:e>
                        </m:d>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200</m:t>
                        </m:r>
                        <m:r>
                          <a:rPr lang="en-US" i="1">
                            <a:latin typeface="Cambria Math" panose="02040503050406030204" pitchFamily="18" charset="0"/>
                          </a:rPr>
                          <m:t>𝑙𝑏𝑓</m:t>
                        </m:r>
                        <m:sSup>
                          <m:sSupPr>
                            <m:ctrlPr>
                              <a:rPr lang="en-US" i="1">
                                <a:latin typeface="Cambria Math" panose="02040503050406030204" pitchFamily="18" charset="0"/>
                              </a:rPr>
                            </m:ctrlPr>
                          </m:sSupPr>
                          <m:e>
                            <m:r>
                              <a:rPr lang="en-US" i="1">
                                <a:latin typeface="Cambria Math" panose="02040503050406030204" pitchFamily="18" charset="0"/>
                              </a:rPr>
                              <m:t>(264</m:t>
                            </m:r>
                            <m:r>
                              <a:rPr lang="en-US" i="1">
                                <a:latin typeface="Cambria Math" panose="02040503050406030204" pitchFamily="18" charset="0"/>
                              </a:rPr>
                              <m:t>𝑖𝑛</m:t>
                            </m:r>
                            <m:r>
                              <a:rPr lang="en-US" i="1">
                                <a:latin typeface="Cambria Math" panose="02040503050406030204" pitchFamily="18" charset="0"/>
                              </a:rPr>
                              <m:t>)</m:t>
                            </m:r>
                          </m:e>
                          <m:sup>
                            <m:r>
                              <a:rPr lang="en-US" i="1">
                                <a:latin typeface="Cambria Math" panose="02040503050406030204" pitchFamily="18" charset="0"/>
                              </a:rPr>
                              <m:t>3</m:t>
                            </m:r>
                          </m:sup>
                        </m:sSup>
                      </m:num>
                      <m:den>
                        <m:r>
                          <a:rPr lang="en-US" i="1">
                            <a:latin typeface="Cambria Math" panose="02040503050406030204" pitchFamily="18" charset="0"/>
                          </a:rPr>
                          <m:t>48</m:t>
                        </m:r>
                        <m:d>
                          <m:dPr>
                            <m:ctrlPr>
                              <a:rPr lang="en-US" i="1">
                                <a:latin typeface="Cambria Math" panose="02040503050406030204" pitchFamily="18" charset="0"/>
                              </a:rPr>
                            </m:ctrlPr>
                          </m:dPr>
                          <m:e>
                            <m:r>
                              <a:rPr lang="en-US" i="1">
                                <a:latin typeface="Cambria Math" panose="02040503050406030204" pitchFamily="18" charset="0"/>
                              </a:rPr>
                              <m:t>1,400,000</m:t>
                            </m:r>
                            <m:f>
                              <m:fPr>
                                <m:type m:val="skw"/>
                                <m:ctrlPr>
                                  <a:rPr lang="en-US" i="1">
                                    <a:latin typeface="Cambria Math" panose="02040503050406030204" pitchFamily="18" charset="0"/>
                                  </a:rPr>
                                </m:ctrlPr>
                              </m:fPr>
                              <m:num>
                                <m:r>
                                  <a:rPr lang="en-US" i="1">
                                    <a:latin typeface="Cambria Math" panose="02040503050406030204" pitchFamily="18" charset="0"/>
                                  </a:rPr>
                                  <m:t>𝑙𝑏𝑓</m:t>
                                </m:r>
                              </m:num>
                              <m:den>
                                <m:sSup>
                                  <m:sSupPr>
                                    <m:ctrlPr>
                                      <a:rPr lang="en-US" i="1">
                                        <a:latin typeface="Cambria Math" panose="02040503050406030204" pitchFamily="18" charset="0"/>
                                      </a:rPr>
                                    </m:ctrlPr>
                                  </m:sSupPr>
                                  <m:e>
                                    <m:r>
                                      <a:rPr lang="en-US" i="1">
                                        <a:latin typeface="Cambria Math" panose="02040503050406030204" pitchFamily="18" charset="0"/>
                                      </a:rPr>
                                      <m:t>𝑖𝑛</m:t>
                                    </m:r>
                                  </m:e>
                                  <m:sup>
                                    <m:r>
                                      <a:rPr lang="en-US" i="1">
                                        <a:latin typeface="Cambria Math" panose="02040503050406030204" pitchFamily="18" charset="0"/>
                                      </a:rPr>
                                      <m:t>2</m:t>
                                    </m:r>
                                  </m:sup>
                                </m:sSup>
                              </m:den>
                            </m:f>
                          </m:e>
                        </m:d>
                        <m:d>
                          <m:dPr>
                            <m:ctrlPr>
                              <a:rPr lang="en-US" i="1">
                                <a:latin typeface="Cambria Math" panose="02040503050406030204" pitchFamily="18" charset="0"/>
                              </a:rPr>
                            </m:ctrlPr>
                          </m:dPr>
                          <m:e>
                            <m:r>
                              <a:rPr lang="en-US" i="1">
                                <a:latin typeface="Cambria Math" panose="02040503050406030204" pitchFamily="18" charset="0"/>
                              </a:rPr>
                              <m:t>716.6</m:t>
                            </m:r>
                            <m:sSup>
                              <m:sSupPr>
                                <m:ctrlPr>
                                  <a:rPr lang="en-US" i="1">
                                    <a:latin typeface="Cambria Math" panose="02040503050406030204" pitchFamily="18" charset="0"/>
                                  </a:rPr>
                                </m:ctrlPr>
                              </m:sSupPr>
                              <m:e>
                                <m:r>
                                  <a:rPr lang="en-US" i="1">
                                    <a:latin typeface="Cambria Math" panose="02040503050406030204" pitchFamily="18" charset="0"/>
                                  </a:rPr>
                                  <m:t>𝑖𝑛</m:t>
                                </m:r>
                              </m:e>
                              <m:sup>
                                <m:r>
                                  <a:rPr lang="en-US" i="1">
                                    <a:latin typeface="Cambria Math" panose="02040503050406030204" pitchFamily="18" charset="0"/>
                                  </a:rPr>
                                  <m:t>4</m:t>
                                </m:r>
                              </m:sup>
                            </m:sSup>
                          </m:e>
                        </m:d>
                      </m:den>
                    </m:f>
                    <m:r>
                      <a:rPr lang="en-US" i="1">
                        <a:latin typeface="Cambria Math" panose="02040503050406030204" pitchFamily="18" charset="0"/>
                      </a:rPr>
                      <m:t>=0.707</m:t>
                    </m:r>
                    <m:r>
                      <a:rPr lang="en-US" i="1">
                        <a:latin typeface="Cambria Math" panose="02040503050406030204" pitchFamily="18" charset="0"/>
                      </a:rPr>
                      <m:t>𝑖𝑛</m:t>
                    </m:r>
                  </m:oMath>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457200" y="2952749"/>
                <a:ext cx="8610600" cy="1641873"/>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234133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Code Compliant vs Special Loading</a:t>
            </a:r>
            <a:endParaRPr lang="en-US" dirty="0"/>
          </a:p>
        </p:txBody>
      </p:sp>
      <p:sp>
        <p:nvSpPr>
          <p:cNvPr id="3" name="Content Placeholder 2"/>
          <p:cNvSpPr>
            <a:spLocks noGrp="1"/>
          </p:cNvSpPr>
          <p:nvPr>
            <p:ph idx="1"/>
          </p:nvPr>
        </p:nvSpPr>
        <p:spPr/>
        <p:txBody>
          <a:bodyPr>
            <a:normAutofit/>
          </a:bodyPr>
          <a:lstStyle/>
          <a:p>
            <a:r>
              <a:rPr lang="en-US" dirty="0"/>
              <a:t>The standard deflection limit of L/360, </a:t>
            </a:r>
            <a:r>
              <a:rPr lang="en-US" dirty="0" smtClean="0"/>
              <a:t>or 0.733</a:t>
            </a:r>
            <a:r>
              <a:rPr lang="en-US" dirty="0"/>
              <a:t>" (264/360</a:t>
            </a:r>
            <a:r>
              <a:rPr lang="en-US" dirty="0" smtClean="0"/>
              <a:t>) in this example, </a:t>
            </a:r>
            <a:r>
              <a:rPr lang="en-US" dirty="0"/>
              <a:t>is </a:t>
            </a:r>
            <a:r>
              <a:rPr lang="en-US" dirty="0" smtClean="0"/>
              <a:t>satisfied.</a:t>
            </a:r>
          </a:p>
          <a:p>
            <a:r>
              <a:rPr lang="en-US" dirty="0" smtClean="0"/>
              <a:t>However</a:t>
            </a:r>
            <a:r>
              <a:rPr lang="en-US" dirty="0"/>
              <a:t>, the recommended limit </a:t>
            </a:r>
            <a:r>
              <a:rPr lang="en-US" dirty="0" smtClean="0"/>
              <a:t>for floors supporting stone tiles of L/720, or 0.367</a:t>
            </a:r>
            <a:r>
              <a:rPr lang="en-US" dirty="0"/>
              <a:t>" (264/720</a:t>
            </a:r>
            <a:r>
              <a:rPr lang="en-US" dirty="0" smtClean="0"/>
              <a:t>) in this example, </a:t>
            </a:r>
            <a:r>
              <a:rPr lang="en-US" dirty="0"/>
              <a:t>is substantially exceeded. </a:t>
            </a:r>
            <a:endParaRPr lang="en-US" dirty="0" smtClean="0"/>
          </a:p>
          <a:p>
            <a:r>
              <a:rPr lang="en-US" dirty="0" smtClean="0"/>
              <a:t>This </a:t>
            </a:r>
            <a:r>
              <a:rPr lang="en-US" dirty="0"/>
              <a:t>could lead to cracking in the tiles and the floor system should therefore be made stiffer to eliminate some of the deflection.</a:t>
            </a:r>
          </a:p>
          <a:p>
            <a:endParaRPr lang="en-US" dirty="0"/>
          </a:p>
        </p:txBody>
      </p:sp>
    </p:spTree>
    <p:extLst>
      <p:ext uri="{BB962C8B-B14F-4D97-AF65-F5344CB8AC3E}">
        <p14:creationId xmlns:p14="http://schemas.microsoft.com/office/powerpoint/2010/main" val="20523064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Code Compliant vs Special Loading</a:t>
            </a:r>
            <a:endParaRPr lang="en-US" dirty="0"/>
          </a:p>
        </p:txBody>
      </p:sp>
      <p:sp>
        <p:nvSpPr>
          <p:cNvPr id="3" name="Content Placeholder 2"/>
          <p:cNvSpPr>
            <a:spLocks noGrp="1"/>
          </p:cNvSpPr>
          <p:nvPr>
            <p:ph idx="1"/>
          </p:nvPr>
        </p:nvSpPr>
        <p:spPr/>
        <p:txBody>
          <a:bodyPr>
            <a:normAutofit/>
          </a:bodyPr>
          <a:lstStyle/>
          <a:p>
            <a:r>
              <a:rPr lang="en-US" dirty="0"/>
              <a:t>Some common options to stiffen a floor system include:</a:t>
            </a:r>
          </a:p>
          <a:p>
            <a:pPr lvl="1"/>
            <a:r>
              <a:rPr lang="en-US" dirty="0"/>
              <a:t>Increasing the depth of the floor truss</a:t>
            </a:r>
          </a:p>
          <a:p>
            <a:pPr lvl="1"/>
            <a:r>
              <a:rPr lang="en-US" dirty="0"/>
              <a:t>Selecting a wood grade (specifically for the truss chords) with a higher modulus of elasticity (E) </a:t>
            </a:r>
          </a:p>
          <a:p>
            <a:pPr lvl="1"/>
            <a:r>
              <a:rPr lang="en-US" dirty="0"/>
              <a:t>Reducing the truss spacing</a:t>
            </a:r>
          </a:p>
          <a:p>
            <a:pPr lvl="1"/>
            <a:r>
              <a:rPr lang="en-US" dirty="0"/>
              <a:t>Reducing span (typically not an option)</a:t>
            </a:r>
          </a:p>
          <a:p>
            <a:endParaRPr lang="en-US" dirty="0"/>
          </a:p>
        </p:txBody>
      </p:sp>
    </p:spTree>
    <p:extLst>
      <p:ext uri="{BB962C8B-B14F-4D97-AF65-F5344CB8AC3E}">
        <p14:creationId xmlns:p14="http://schemas.microsoft.com/office/powerpoint/2010/main" val="32083259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Code Compliant vs Special Loading</a:t>
            </a:r>
            <a:endParaRPr lang="en-US" dirty="0"/>
          </a:p>
        </p:txBody>
      </p:sp>
      <p:sp>
        <p:nvSpPr>
          <p:cNvPr id="3" name="Content Placeholder 2"/>
          <p:cNvSpPr>
            <a:spLocks noGrp="1"/>
          </p:cNvSpPr>
          <p:nvPr>
            <p:ph sz="half" idx="1"/>
          </p:nvPr>
        </p:nvSpPr>
        <p:spPr>
          <a:xfrm>
            <a:off x="457200" y="1200151"/>
            <a:ext cx="8229600" cy="2438399"/>
          </a:xfrm>
        </p:spPr>
        <p:txBody>
          <a:bodyPr>
            <a:normAutofit fontScale="85000" lnSpcReduction="10000"/>
          </a:bodyPr>
          <a:lstStyle/>
          <a:p>
            <a:r>
              <a:rPr lang="en-US" dirty="0" smtClean="0"/>
              <a:t>One possible solution could include:</a:t>
            </a:r>
          </a:p>
          <a:p>
            <a:pPr lvl="1"/>
            <a:r>
              <a:rPr lang="en-US" dirty="0" smtClean="0"/>
              <a:t>Increase the truss depth to 21"</a:t>
            </a:r>
          </a:p>
          <a:p>
            <a:pPr lvl="1"/>
            <a:r>
              <a:rPr lang="en-US" dirty="0" smtClean="0"/>
              <a:t>Use SP No. 1, 2x4 chords, which have a greater modulus of elasticity</a:t>
            </a:r>
          </a:p>
          <a:p>
            <a:pPr lvl="1"/>
            <a:r>
              <a:rPr lang="en-US" dirty="0" smtClean="0"/>
              <a:t>Reduce the joist spacing to 19.2" o.c. </a:t>
            </a:r>
          </a:p>
          <a:p>
            <a:r>
              <a:rPr lang="en-US" dirty="0" smtClean="0"/>
              <a:t>Doing so yields the following deflection:</a:t>
            </a:r>
          </a:p>
          <a:p>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457200" y="3638550"/>
                <a:ext cx="8229600" cy="956072"/>
              </a:xfrm>
            </p:spPr>
            <p:txBody>
              <a:bodyPr>
                <a:normAutofit fontScale="85000" lnSpcReduction="10000"/>
              </a:bodyPr>
              <a:lstStyle/>
              <a:p>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5(96</m:t>
                        </m:r>
                        <m:f>
                          <m:fPr>
                            <m:type m:val="skw"/>
                            <m:ctrlPr>
                              <a:rPr lang="en-US" sz="2400" i="1">
                                <a:latin typeface="Cambria Math" panose="02040503050406030204" pitchFamily="18" charset="0"/>
                              </a:rPr>
                            </m:ctrlPr>
                          </m:fPr>
                          <m:num>
                            <m:r>
                              <a:rPr lang="en-US" sz="2400" i="1">
                                <a:latin typeface="Cambria Math" panose="02040503050406030204" pitchFamily="18" charset="0"/>
                              </a:rPr>
                              <m:t>𝑙𝑏𝑓</m:t>
                            </m:r>
                          </m:num>
                          <m:den>
                            <m:r>
                              <a:rPr lang="en-US" sz="2400" i="1">
                                <a:latin typeface="Cambria Math" panose="02040503050406030204" pitchFamily="18" charset="0"/>
                              </a:rPr>
                              <m:t>𝑓𝑡</m:t>
                            </m:r>
                          </m:den>
                        </m:f>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r>
                              <a:rPr lang="en-US" sz="2400" i="1">
                                <a:latin typeface="Cambria Math" panose="02040503050406030204" pitchFamily="18" charset="0"/>
                              </a:rPr>
                              <m:t>𝑓𝑡</m:t>
                            </m:r>
                          </m:num>
                          <m:den>
                            <m:r>
                              <a:rPr lang="en-US" sz="2400" i="1">
                                <a:latin typeface="Cambria Math" panose="02040503050406030204" pitchFamily="18" charset="0"/>
                              </a:rPr>
                              <m:t>12</m:t>
                            </m:r>
                            <m:r>
                              <a:rPr lang="en-US" sz="2400" i="1">
                                <a:latin typeface="Cambria Math" panose="02040503050406030204" pitchFamily="18" charset="0"/>
                              </a:rPr>
                              <m:t>𝑖𝑛</m:t>
                            </m:r>
                          </m:den>
                        </m:f>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(264</m:t>
                            </m:r>
                            <m:r>
                              <a:rPr lang="en-US" sz="2400" i="1">
                                <a:latin typeface="Cambria Math" panose="02040503050406030204" pitchFamily="18" charset="0"/>
                              </a:rPr>
                              <m:t>𝑖𝑛</m:t>
                            </m:r>
                            <m:r>
                              <a:rPr lang="en-US" sz="2400" i="1">
                                <a:latin typeface="Cambria Math" panose="02040503050406030204" pitchFamily="18" charset="0"/>
                              </a:rPr>
                              <m:t>)</m:t>
                            </m:r>
                          </m:e>
                          <m:sup>
                            <m:r>
                              <a:rPr lang="en-US" sz="2400" i="1">
                                <a:latin typeface="Cambria Math" panose="02040503050406030204" pitchFamily="18" charset="0"/>
                              </a:rPr>
                              <m:t>4</m:t>
                            </m:r>
                          </m:sup>
                        </m:sSup>
                      </m:num>
                      <m:den>
                        <m:r>
                          <a:rPr lang="en-US" sz="2400" i="1">
                            <a:latin typeface="Cambria Math" panose="02040503050406030204" pitchFamily="18" charset="0"/>
                          </a:rPr>
                          <m:t>384</m:t>
                        </m:r>
                        <m:d>
                          <m:dPr>
                            <m:ctrlPr>
                              <a:rPr lang="en-US" sz="2400" i="1">
                                <a:latin typeface="Cambria Math" panose="02040503050406030204" pitchFamily="18" charset="0"/>
                              </a:rPr>
                            </m:ctrlPr>
                          </m:dPr>
                          <m:e>
                            <m:r>
                              <a:rPr lang="en-US" sz="2400" i="1">
                                <a:latin typeface="Cambria Math" panose="02040503050406030204" pitchFamily="18" charset="0"/>
                              </a:rPr>
                              <m:t>1,700,000</m:t>
                            </m:r>
                            <m:f>
                              <m:fPr>
                                <m:type m:val="skw"/>
                                <m:ctrlPr>
                                  <a:rPr lang="en-US" sz="2400" i="1">
                                    <a:latin typeface="Cambria Math" panose="02040503050406030204" pitchFamily="18" charset="0"/>
                                  </a:rPr>
                                </m:ctrlPr>
                              </m:fPr>
                              <m:num>
                                <m:r>
                                  <a:rPr lang="en-US" sz="2400" i="1">
                                    <a:latin typeface="Cambria Math" panose="02040503050406030204" pitchFamily="18" charset="0"/>
                                  </a:rPr>
                                  <m:t>𝑙𝑏𝑓</m:t>
                                </m:r>
                              </m:num>
                              <m:den>
                                <m:sSup>
                                  <m:sSupPr>
                                    <m:ctrlPr>
                                      <a:rPr lang="en-US" sz="2400" i="1">
                                        <a:latin typeface="Cambria Math" panose="02040503050406030204" pitchFamily="18" charset="0"/>
                                      </a:rPr>
                                    </m:ctrlPr>
                                  </m:sSupPr>
                                  <m:e>
                                    <m:r>
                                      <a:rPr lang="en-US" sz="2400" i="1">
                                        <a:latin typeface="Cambria Math" panose="02040503050406030204" pitchFamily="18" charset="0"/>
                                      </a:rPr>
                                      <m:t>𝑖𝑛</m:t>
                                    </m:r>
                                  </m:e>
                                  <m:sup>
                                    <m:r>
                                      <a:rPr lang="en-US" sz="2400" i="1">
                                        <a:latin typeface="Cambria Math" panose="02040503050406030204" pitchFamily="18" charset="0"/>
                                      </a:rPr>
                                      <m:t>2</m:t>
                                    </m:r>
                                  </m:sup>
                                </m:sSup>
                              </m:den>
                            </m:f>
                          </m:e>
                        </m:d>
                        <m:d>
                          <m:dPr>
                            <m:ctrlPr>
                              <a:rPr lang="en-US" sz="2400" i="1">
                                <a:latin typeface="Cambria Math" panose="02040503050406030204" pitchFamily="18" charset="0"/>
                              </a:rPr>
                            </m:ctrlPr>
                          </m:dPr>
                          <m:e>
                            <m:r>
                              <a:rPr lang="en-US" sz="2400" i="1">
                                <a:latin typeface="Cambria Math" panose="02040503050406030204" pitchFamily="18" charset="0"/>
                              </a:rPr>
                              <m:t>1000.1</m:t>
                            </m:r>
                            <m:sSup>
                              <m:sSupPr>
                                <m:ctrlPr>
                                  <a:rPr lang="en-US" sz="2400" i="1">
                                    <a:latin typeface="Cambria Math" panose="02040503050406030204" pitchFamily="18" charset="0"/>
                                  </a:rPr>
                                </m:ctrlPr>
                              </m:sSupPr>
                              <m:e>
                                <m:r>
                                  <a:rPr lang="en-US" sz="2400" i="1">
                                    <a:latin typeface="Cambria Math" panose="02040503050406030204" pitchFamily="18" charset="0"/>
                                  </a:rPr>
                                  <m:t>𝑖𝑛</m:t>
                                </m:r>
                              </m:e>
                              <m:sup>
                                <m:r>
                                  <a:rPr lang="en-US" sz="2400" i="1">
                                    <a:latin typeface="Cambria Math" panose="02040503050406030204" pitchFamily="18" charset="0"/>
                                  </a:rPr>
                                  <m:t>4</m:t>
                                </m:r>
                              </m:sup>
                            </m:sSup>
                          </m:e>
                        </m:d>
                      </m:den>
                    </m:f>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200</m:t>
                        </m:r>
                        <m:sSup>
                          <m:sSupPr>
                            <m:ctrlPr>
                              <a:rPr lang="en-US" sz="2400" i="1">
                                <a:latin typeface="Cambria Math" panose="02040503050406030204" pitchFamily="18" charset="0"/>
                              </a:rPr>
                            </m:ctrlPr>
                          </m:sSupPr>
                          <m:e>
                            <m:r>
                              <a:rPr lang="en-US" sz="2400" i="1">
                                <a:latin typeface="Cambria Math" panose="02040503050406030204" pitchFamily="18" charset="0"/>
                              </a:rPr>
                              <m:t>𝑙𝑏𝑓</m:t>
                            </m:r>
                            <m:f>
                              <m:fPr>
                                <m:ctrlPr>
                                  <a:rPr lang="en-US" sz="2400" i="1">
                                    <a:latin typeface="Cambria Math" panose="02040503050406030204" pitchFamily="18" charset="0"/>
                                  </a:rPr>
                                </m:ctrlPr>
                              </m:fPr>
                              <m:num>
                                <m:r>
                                  <a:rPr lang="en-US" sz="2400" i="1">
                                    <a:latin typeface="Cambria Math" panose="02040503050406030204" pitchFamily="18" charset="0"/>
                                  </a:rPr>
                                  <m:t>19.2</m:t>
                                </m:r>
                              </m:num>
                              <m:den>
                                <m:r>
                                  <a:rPr lang="en-US" sz="2400" i="1">
                                    <a:latin typeface="Cambria Math" panose="02040503050406030204" pitchFamily="18" charset="0"/>
                                  </a:rPr>
                                  <m:t>24</m:t>
                                </m:r>
                              </m:den>
                            </m:f>
                            <m:r>
                              <a:rPr lang="en-US" sz="2400" i="1">
                                <a:latin typeface="Cambria Math" panose="02040503050406030204" pitchFamily="18" charset="0"/>
                              </a:rPr>
                              <m:t>(264</m:t>
                            </m:r>
                            <m:r>
                              <a:rPr lang="en-US" sz="2400" i="1">
                                <a:latin typeface="Cambria Math" panose="02040503050406030204" pitchFamily="18" charset="0"/>
                              </a:rPr>
                              <m:t>𝑖𝑛</m:t>
                            </m:r>
                            <m:r>
                              <a:rPr lang="en-US" sz="2400" i="1">
                                <a:latin typeface="Cambria Math" panose="02040503050406030204" pitchFamily="18" charset="0"/>
                              </a:rPr>
                              <m:t>)</m:t>
                            </m:r>
                          </m:e>
                          <m:sup>
                            <m:r>
                              <a:rPr lang="en-US" sz="2400" i="1">
                                <a:latin typeface="Cambria Math" panose="02040503050406030204" pitchFamily="18" charset="0"/>
                              </a:rPr>
                              <m:t>3</m:t>
                            </m:r>
                          </m:sup>
                        </m:sSup>
                      </m:num>
                      <m:den>
                        <m:r>
                          <a:rPr lang="en-US" sz="2400" i="1">
                            <a:latin typeface="Cambria Math" panose="02040503050406030204" pitchFamily="18" charset="0"/>
                          </a:rPr>
                          <m:t>48</m:t>
                        </m:r>
                        <m:d>
                          <m:dPr>
                            <m:ctrlPr>
                              <a:rPr lang="en-US" sz="2400" i="1">
                                <a:latin typeface="Cambria Math" panose="02040503050406030204" pitchFamily="18" charset="0"/>
                              </a:rPr>
                            </m:ctrlPr>
                          </m:dPr>
                          <m:e>
                            <m:r>
                              <a:rPr lang="en-US" sz="2400" i="1">
                                <a:latin typeface="Cambria Math" panose="02040503050406030204" pitchFamily="18" charset="0"/>
                              </a:rPr>
                              <m:t>1,700,000</m:t>
                            </m:r>
                            <m:f>
                              <m:fPr>
                                <m:type m:val="skw"/>
                                <m:ctrlPr>
                                  <a:rPr lang="en-US" sz="2400" i="1">
                                    <a:latin typeface="Cambria Math" panose="02040503050406030204" pitchFamily="18" charset="0"/>
                                  </a:rPr>
                                </m:ctrlPr>
                              </m:fPr>
                              <m:num>
                                <m:r>
                                  <a:rPr lang="en-US" sz="2400" i="1">
                                    <a:latin typeface="Cambria Math" panose="02040503050406030204" pitchFamily="18" charset="0"/>
                                  </a:rPr>
                                  <m:t>𝑙𝑏𝑓</m:t>
                                </m:r>
                              </m:num>
                              <m:den>
                                <m:sSup>
                                  <m:sSupPr>
                                    <m:ctrlPr>
                                      <a:rPr lang="en-US" sz="2400" i="1">
                                        <a:latin typeface="Cambria Math" panose="02040503050406030204" pitchFamily="18" charset="0"/>
                                      </a:rPr>
                                    </m:ctrlPr>
                                  </m:sSupPr>
                                  <m:e>
                                    <m:r>
                                      <a:rPr lang="en-US" sz="2400" i="1">
                                        <a:latin typeface="Cambria Math" panose="02040503050406030204" pitchFamily="18" charset="0"/>
                                      </a:rPr>
                                      <m:t>𝑖𝑛</m:t>
                                    </m:r>
                                  </m:e>
                                  <m:sup>
                                    <m:r>
                                      <a:rPr lang="en-US" sz="2400" i="1">
                                        <a:latin typeface="Cambria Math" panose="02040503050406030204" pitchFamily="18" charset="0"/>
                                      </a:rPr>
                                      <m:t>2</m:t>
                                    </m:r>
                                  </m:sup>
                                </m:sSup>
                              </m:den>
                            </m:f>
                          </m:e>
                        </m:d>
                        <m:d>
                          <m:dPr>
                            <m:ctrlPr>
                              <a:rPr lang="en-US" sz="2400" i="1">
                                <a:latin typeface="Cambria Math" panose="02040503050406030204" pitchFamily="18" charset="0"/>
                              </a:rPr>
                            </m:ctrlPr>
                          </m:dPr>
                          <m:e>
                            <m:r>
                              <a:rPr lang="en-US" sz="2400" i="1">
                                <a:latin typeface="Cambria Math" panose="02040503050406030204" pitchFamily="18" charset="0"/>
                              </a:rPr>
                              <m:t>1000.1</m:t>
                            </m:r>
                            <m:sSup>
                              <m:sSupPr>
                                <m:ctrlPr>
                                  <a:rPr lang="en-US" sz="2400" i="1">
                                    <a:latin typeface="Cambria Math" panose="02040503050406030204" pitchFamily="18" charset="0"/>
                                  </a:rPr>
                                </m:ctrlPr>
                              </m:sSupPr>
                              <m:e>
                                <m:r>
                                  <a:rPr lang="en-US" sz="2400" i="1">
                                    <a:latin typeface="Cambria Math" panose="02040503050406030204" pitchFamily="18" charset="0"/>
                                  </a:rPr>
                                  <m:t>𝑖𝑛</m:t>
                                </m:r>
                              </m:e>
                              <m:sup>
                                <m:r>
                                  <a:rPr lang="en-US" sz="2400" i="1">
                                    <a:latin typeface="Cambria Math" panose="02040503050406030204" pitchFamily="18" charset="0"/>
                                  </a:rPr>
                                  <m:t>4</m:t>
                                </m:r>
                              </m:sup>
                            </m:sSup>
                          </m:e>
                        </m:d>
                      </m:den>
                    </m:f>
                    <m:r>
                      <a:rPr lang="en-US" sz="2400" i="1">
                        <a:latin typeface="Cambria Math" panose="02040503050406030204" pitchFamily="18" charset="0"/>
                      </a:rPr>
                      <m:t>=0.334</m:t>
                    </m:r>
                    <m:r>
                      <a:rPr lang="en-US" sz="2400" i="1">
                        <a:latin typeface="Cambria Math" panose="02040503050406030204" pitchFamily="18" charset="0"/>
                      </a:rPr>
                      <m:t>𝑖𝑛</m:t>
                    </m:r>
                  </m:oMath>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457200" y="3638550"/>
                <a:ext cx="8229600" cy="956072"/>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71498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p:txBody>
          <a:bodyPr>
            <a:normAutofit/>
          </a:bodyPr>
          <a:lstStyle/>
          <a:p>
            <a:r>
              <a:rPr lang="en-US" u="sng" dirty="0"/>
              <a:t>Stone/Ceramic </a:t>
            </a:r>
            <a:r>
              <a:rPr lang="en-US" u="sng" dirty="0" smtClean="0"/>
              <a:t>Tiles</a:t>
            </a:r>
            <a:endParaRPr lang="en-US" dirty="0"/>
          </a:p>
          <a:p>
            <a:pPr lvl="1"/>
            <a:r>
              <a:rPr lang="en-US" dirty="0" smtClean="0"/>
              <a:t>The </a:t>
            </a:r>
            <a:r>
              <a:rPr lang="en-US" dirty="0"/>
              <a:t>use of brittle flooring surfaces such as stone, ceramic, or glass tiles require more </a:t>
            </a:r>
            <a:r>
              <a:rPr lang="en-US" dirty="0" smtClean="0"/>
              <a:t>stringent </a:t>
            </a:r>
            <a:r>
              <a:rPr lang="en-US" dirty="0"/>
              <a:t>deflection limits than the building codes suggest</a:t>
            </a:r>
            <a:r>
              <a:rPr lang="en-US" dirty="0" smtClean="0"/>
              <a:t>.</a:t>
            </a:r>
            <a:endParaRPr lang="en-US" dirty="0"/>
          </a:p>
        </p:txBody>
      </p:sp>
      <p:sp>
        <p:nvSpPr>
          <p:cNvPr id="20" name="Content Placeholder 7"/>
          <p:cNvSpPr txBox="1">
            <a:spLocks noGrp="1"/>
          </p:cNvSpPr>
          <p:nvPr>
            <p:ph sz="half" idx="2"/>
          </p:nvPr>
        </p:nvSpPr>
        <p:spPr>
          <a:xfrm>
            <a:off x="4648200" y="1946366"/>
            <a:ext cx="3811083" cy="1851660"/>
          </a:xfrm>
          <a:prstGeom prst="rect">
            <a:avLst/>
          </a:prstGeom>
          <a:solidFill>
            <a:srgbClr val="0192FF">
              <a:alpha val="66667"/>
            </a:srgb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en-US" dirty="0" smtClean="0"/>
              <a:t> </a:t>
            </a:r>
            <a:endParaRPr lang="en-US" dirty="0"/>
          </a:p>
        </p:txBody>
      </p:sp>
      <p:sp>
        <p:nvSpPr>
          <p:cNvPr id="5" name="Rectangle 4"/>
          <p:cNvSpPr/>
          <p:nvPr/>
        </p:nvSpPr>
        <p:spPr>
          <a:xfrm>
            <a:off x="4648200" y="1953441"/>
            <a:ext cx="76200" cy="18445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6" name="Rectangle 5"/>
          <p:cNvSpPr/>
          <p:nvPr/>
        </p:nvSpPr>
        <p:spPr>
          <a:xfrm>
            <a:off x="5105400" y="1946366"/>
            <a:ext cx="76200" cy="18445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7" name="Rectangle 6"/>
          <p:cNvSpPr/>
          <p:nvPr/>
        </p:nvSpPr>
        <p:spPr>
          <a:xfrm>
            <a:off x="5583282" y="1954258"/>
            <a:ext cx="76200" cy="18445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8" name="Rectangle 7"/>
          <p:cNvSpPr/>
          <p:nvPr/>
        </p:nvSpPr>
        <p:spPr>
          <a:xfrm>
            <a:off x="6052455" y="1946366"/>
            <a:ext cx="76200" cy="18445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9" name="Rectangle 8"/>
          <p:cNvSpPr/>
          <p:nvPr/>
        </p:nvSpPr>
        <p:spPr>
          <a:xfrm>
            <a:off x="6509655" y="1948000"/>
            <a:ext cx="76200" cy="18445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0" name="Rectangle 9"/>
          <p:cNvSpPr/>
          <p:nvPr/>
        </p:nvSpPr>
        <p:spPr>
          <a:xfrm>
            <a:off x="6987537" y="1955892"/>
            <a:ext cx="76200" cy="18445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1" name="Rectangle 10"/>
          <p:cNvSpPr/>
          <p:nvPr/>
        </p:nvSpPr>
        <p:spPr>
          <a:xfrm>
            <a:off x="7456710" y="1949088"/>
            <a:ext cx="76200" cy="18445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2" name="Rectangle 11"/>
          <p:cNvSpPr/>
          <p:nvPr/>
        </p:nvSpPr>
        <p:spPr>
          <a:xfrm>
            <a:off x="7913910" y="1950722"/>
            <a:ext cx="76200" cy="18445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3" name="Rectangle 12"/>
          <p:cNvSpPr/>
          <p:nvPr/>
        </p:nvSpPr>
        <p:spPr>
          <a:xfrm>
            <a:off x="8383083" y="1949905"/>
            <a:ext cx="76200" cy="18445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pSp>
        <p:nvGrpSpPr>
          <p:cNvPr id="30" name="Group 29"/>
          <p:cNvGrpSpPr/>
          <p:nvPr/>
        </p:nvGrpSpPr>
        <p:grpSpPr>
          <a:xfrm>
            <a:off x="6734570" y="1988277"/>
            <a:ext cx="1728398" cy="1728148"/>
            <a:chOff x="6734570" y="1988277"/>
            <a:chExt cx="1728398" cy="1728148"/>
          </a:xfrm>
        </p:grpSpPr>
        <p:pic>
          <p:nvPicPr>
            <p:cNvPr id="16"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7783" y="1988277"/>
              <a:ext cx="571500" cy="571500"/>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17"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1468" y="2566601"/>
              <a:ext cx="571500" cy="571500"/>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18"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1129" y="1988277"/>
              <a:ext cx="571500" cy="571500"/>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19"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4814" y="2566601"/>
              <a:ext cx="571500" cy="571500"/>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21"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4570" y="1988277"/>
              <a:ext cx="571500" cy="571500"/>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22"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8255" y="2566601"/>
              <a:ext cx="571500" cy="571500"/>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23"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1044" y="3144925"/>
              <a:ext cx="571500" cy="571500"/>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24"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4390" y="3144925"/>
              <a:ext cx="571500" cy="571500"/>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25" name="Picture 8" descr="http://coloradotile.com/_img/products/ceramic-t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7831" y="3144925"/>
              <a:ext cx="571500" cy="571500"/>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grpSp>
      <p:sp>
        <p:nvSpPr>
          <p:cNvPr id="29" name="Rectangle 28"/>
          <p:cNvSpPr/>
          <p:nvPr/>
        </p:nvSpPr>
        <p:spPr>
          <a:xfrm>
            <a:off x="6704086" y="1978752"/>
            <a:ext cx="1724713" cy="1743932"/>
          </a:xfrm>
          <a:prstGeom prst="rect">
            <a:avLst/>
          </a:prstGeom>
          <a:noFill/>
          <a:ln w="9525" cap="flat" cmpd="sng" algn="ctr">
            <a:solidFill>
              <a:schemeClr val="accent2"/>
            </a:solidFill>
            <a:prstDash val="solid"/>
            <a:round/>
            <a:headEnd type="none" w="med" len="med"/>
            <a:tailEnd type="none" w="med" len="med"/>
          </a:ln>
          <a:effectLst>
            <a:glow rad="63500">
              <a:schemeClr val="accent2"/>
            </a:glow>
            <a:outerShdw blurRad="50800" dist="50800" dir="5400000" sx="5000" sy="50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p>
        </p:txBody>
      </p:sp>
    </p:spTree>
    <p:extLst>
      <p:ext uri="{BB962C8B-B14F-4D97-AF65-F5344CB8AC3E}">
        <p14:creationId xmlns:p14="http://schemas.microsoft.com/office/powerpoint/2010/main" val="36130641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 Code Compliant vs Special Loading</a:t>
            </a:r>
          </a:p>
        </p:txBody>
      </p:sp>
      <p:sp>
        <p:nvSpPr>
          <p:cNvPr id="6" name="Content Placeholder 5"/>
          <p:cNvSpPr>
            <a:spLocks noGrp="1"/>
          </p:cNvSpPr>
          <p:nvPr>
            <p:ph idx="1"/>
          </p:nvPr>
        </p:nvSpPr>
        <p:spPr/>
        <p:txBody>
          <a:bodyPr>
            <a:normAutofit/>
          </a:bodyPr>
          <a:lstStyle/>
          <a:p>
            <a:r>
              <a:rPr lang="en-US" dirty="0"/>
              <a:t>With the modifications to the design, the deflection meets the stricter requirements for tile flooring. </a:t>
            </a:r>
            <a:endParaRPr lang="en-US" dirty="0" smtClean="0"/>
          </a:p>
          <a:p>
            <a:r>
              <a:rPr lang="en-US" dirty="0" smtClean="0"/>
              <a:t>The </a:t>
            </a:r>
            <a:r>
              <a:rPr lang="en-US" dirty="0"/>
              <a:t>modified design is further beneficial because the narrower truss spacing will result in less deflection between trusses and will allow forces to be distributed between trusses more efficiently.</a:t>
            </a:r>
          </a:p>
          <a:p>
            <a:endParaRPr lang="en-US" dirty="0"/>
          </a:p>
        </p:txBody>
      </p:sp>
    </p:spTree>
    <p:extLst>
      <p:ext uri="{BB962C8B-B14F-4D97-AF65-F5344CB8AC3E}">
        <p14:creationId xmlns:p14="http://schemas.microsoft.com/office/powerpoint/2010/main" val="37135299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 Code Compliant vs Special Loading</a:t>
            </a:r>
          </a:p>
        </p:txBody>
      </p:sp>
      <p:sp>
        <p:nvSpPr>
          <p:cNvPr id="6" name="Content Placeholder 5"/>
          <p:cNvSpPr>
            <a:spLocks noGrp="1"/>
          </p:cNvSpPr>
          <p:nvPr>
            <p:ph idx="1"/>
          </p:nvPr>
        </p:nvSpPr>
        <p:spPr/>
        <p:txBody>
          <a:bodyPr>
            <a:normAutofit/>
          </a:bodyPr>
          <a:lstStyle/>
          <a:p>
            <a:r>
              <a:rPr lang="en-US" dirty="0" smtClean="0"/>
              <a:t>To determine if vibration will be an issue, it can be calculated that a beam of any length having </a:t>
            </a:r>
            <a:r>
              <a:rPr lang="en-US" dirty="0"/>
              <a:t>a dead load deflection below 0.055" will have a natural frequency that is greater than 15 </a:t>
            </a:r>
            <a:r>
              <a:rPr lang="en-US" dirty="0" smtClean="0"/>
              <a:t>Hz, which </a:t>
            </a:r>
            <a:r>
              <a:rPr lang="en-US" dirty="0"/>
              <a:t>places it outside of the range of human sensitivity. </a:t>
            </a:r>
            <a:endParaRPr lang="en-US" dirty="0" smtClean="0"/>
          </a:p>
          <a:p>
            <a:r>
              <a:rPr lang="en-US" dirty="0" smtClean="0"/>
              <a:t>This rule of thumb, from </a:t>
            </a:r>
            <a:r>
              <a:rPr lang="en-US" dirty="0" smtClean="0">
                <a:hlinkClick r:id="rId2"/>
              </a:rPr>
              <a:t>a paper by Castle and Pormerleau</a:t>
            </a:r>
            <a:r>
              <a:rPr lang="en-US" dirty="0" smtClean="0"/>
              <a:t>, is derived by combining the </a:t>
            </a:r>
            <a:r>
              <a:rPr lang="en-US" dirty="0"/>
              <a:t>equations for calculating the natural frequency and deflection of a beam </a:t>
            </a:r>
            <a:r>
              <a:rPr lang="en-US" dirty="0" smtClean="0"/>
              <a:t>to </a:t>
            </a:r>
            <a:r>
              <a:rPr lang="en-US" dirty="0"/>
              <a:t>output a deflection value below which vibration should not be an issue. </a:t>
            </a:r>
          </a:p>
          <a:p>
            <a:endParaRPr lang="en-US" dirty="0"/>
          </a:p>
          <a:p>
            <a:endParaRPr lang="en-US" dirty="0"/>
          </a:p>
        </p:txBody>
      </p:sp>
    </p:spTree>
    <p:extLst>
      <p:ext uri="{BB962C8B-B14F-4D97-AF65-F5344CB8AC3E}">
        <p14:creationId xmlns:p14="http://schemas.microsoft.com/office/powerpoint/2010/main" val="32447591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 Code Compliant vs Special Loading</a:t>
            </a:r>
          </a:p>
        </p:txBody>
      </p:sp>
      <p:sp>
        <p:nvSpPr>
          <p:cNvPr id="6" name="Content Placeholder 5"/>
          <p:cNvSpPr>
            <a:spLocks noGrp="1"/>
          </p:cNvSpPr>
          <p:nvPr>
            <p:ph idx="1"/>
          </p:nvPr>
        </p:nvSpPr>
        <p:spPr/>
        <p:txBody>
          <a:bodyPr>
            <a:normAutofit/>
          </a:bodyPr>
          <a:lstStyle/>
          <a:p>
            <a:r>
              <a:rPr lang="en-US" dirty="0"/>
              <a:t>In the example above, the dead load deflection for both scenarios is greater than 0.055" threshold, which means the natural frequency of the truss is within range of human sensitivity and the floor system could be susceptible to vibration issues. </a:t>
            </a:r>
            <a:endParaRPr lang="en-US" dirty="0" smtClean="0"/>
          </a:p>
          <a:p>
            <a:r>
              <a:rPr lang="en-US" dirty="0" smtClean="0"/>
              <a:t>Note that this </a:t>
            </a:r>
            <a:r>
              <a:rPr lang="en-US" dirty="0"/>
              <a:t>criteria is more restrictive for longer spans than other criteria.</a:t>
            </a:r>
          </a:p>
          <a:p>
            <a:endParaRPr lang="en-US" dirty="0"/>
          </a:p>
        </p:txBody>
      </p:sp>
    </p:spTree>
    <p:extLst>
      <p:ext uri="{BB962C8B-B14F-4D97-AF65-F5344CB8AC3E}">
        <p14:creationId xmlns:p14="http://schemas.microsoft.com/office/powerpoint/2010/main" val="26624391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hlinkClick r:id="rId2"/>
              </a:rPr>
              <a:t>2012 IRC Section R301.7</a:t>
            </a:r>
            <a:endParaRPr lang="en-US" dirty="0" smtClean="0"/>
          </a:p>
          <a:p>
            <a:r>
              <a:rPr lang="en-US" dirty="0" smtClean="0">
                <a:hlinkClick r:id="rId3"/>
              </a:rPr>
              <a:t>2012 IBC Section 1604.3</a:t>
            </a:r>
            <a:endParaRPr lang="en-US" dirty="0" smtClean="0"/>
          </a:p>
          <a:p>
            <a:r>
              <a:rPr lang="en-US" dirty="0" smtClean="0">
                <a:hlinkClick r:id="rId4"/>
              </a:rPr>
              <a:t>Marble Institute of America, Installation/General Information, 2011</a:t>
            </a:r>
            <a:endParaRPr lang="en-US" dirty="0" smtClean="0"/>
          </a:p>
          <a:p>
            <a:r>
              <a:rPr lang="en-US" dirty="0" smtClean="0">
                <a:hlinkClick r:id="rId5"/>
              </a:rPr>
              <a:t>Tile Council of North America</a:t>
            </a:r>
            <a:endParaRPr lang="en-US" dirty="0" smtClean="0"/>
          </a:p>
          <a:p>
            <a:r>
              <a:rPr lang="en-US" dirty="0" smtClean="0">
                <a:hlinkClick r:id="rId6" action="ppaction://hlinkfile"/>
              </a:rPr>
              <a:t>SBCA Structural Details</a:t>
            </a:r>
            <a:endParaRPr lang="en-US" dirty="0" smtClean="0"/>
          </a:p>
          <a:p>
            <a:r>
              <a:rPr lang="en-US" dirty="0" smtClean="0">
                <a:hlinkClick r:id="rId7"/>
              </a:rPr>
              <a:t>Serviceability of Floor Systems in Existing Residential Timber Frame Structures, Thomas Castle and David Pomerleau </a:t>
            </a:r>
            <a:r>
              <a:rPr lang="en-US" dirty="0" smtClean="0"/>
              <a:t> </a:t>
            </a:r>
            <a:endParaRPr lang="en-US" dirty="0"/>
          </a:p>
        </p:txBody>
      </p:sp>
    </p:spTree>
    <p:extLst>
      <p:ext uri="{BB962C8B-B14F-4D97-AF65-F5344CB8AC3E}">
        <p14:creationId xmlns:p14="http://schemas.microsoft.com/office/powerpoint/2010/main" val="3588461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0338"/>
            <a:ext cx="8229600" cy="857250"/>
          </a:xfrm>
        </p:spPr>
        <p:txBody>
          <a:bodyPr/>
          <a:lstStyle/>
          <a:p>
            <a:r>
              <a:rPr lang="en-US" dirty="0" smtClean="0"/>
              <a:t>Introduction</a:t>
            </a:r>
            <a:endParaRPr lang="en-US" dirty="0"/>
          </a:p>
        </p:txBody>
      </p:sp>
      <p:sp>
        <p:nvSpPr>
          <p:cNvPr id="3" name="Content Placeholder 2"/>
          <p:cNvSpPr>
            <a:spLocks noGrp="1"/>
          </p:cNvSpPr>
          <p:nvPr>
            <p:ph sz="half" idx="1"/>
          </p:nvPr>
        </p:nvSpPr>
        <p:spPr/>
        <p:txBody>
          <a:bodyPr>
            <a:normAutofit lnSpcReduction="10000"/>
          </a:bodyPr>
          <a:lstStyle/>
          <a:p>
            <a:r>
              <a:rPr lang="en-US" u="sng" dirty="0" smtClean="0"/>
              <a:t>Large </a:t>
            </a:r>
            <a:r>
              <a:rPr lang="en-US" u="sng" dirty="0"/>
              <a:t>Concentrated Loads</a:t>
            </a:r>
            <a:r>
              <a:rPr lang="en-US" dirty="0"/>
              <a:t> </a:t>
            </a:r>
          </a:p>
          <a:p>
            <a:pPr lvl="1"/>
            <a:r>
              <a:rPr lang="en-US" dirty="0" smtClean="0"/>
              <a:t>Loads </a:t>
            </a:r>
            <a:r>
              <a:rPr lang="en-US" dirty="0"/>
              <a:t>from sources such as aquariums, fireplaces, and granite countertops can be large and require consideration beyond the standard floor truss </a:t>
            </a:r>
            <a:r>
              <a:rPr lang="en-US" dirty="0" smtClean="0"/>
              <a:t>design load.</a:t>
            </a:r>
            <a:endParaRPr lang="en-US" dirty="0"/>
          </a:p>
        </p:txBody>
      </p:sp>
      <p:sp>
        <p:nvSpPr>
          <p:cNvPr id="24" name="Content Placeholder 7"/>
          <p:cNvSpPr txBox="1">
            <a:spLocks noGrp="1"/>
          </p:cNvSpPr>
          <p:nvPr>
            <p:ph sz="half" idx="2"/>
          </p:nvPr>
        </p:nvSpPr>
        <p:spPr>
          <a:xfrm>
            <a:off x="4648200" y="1953441"/>
            <a:ext cx="3811083" cy="1844584"/>
          </a:xfrm>
          <a:prstGeom prst="rect">
            <a:avLst/>
          </a:prstGeom>
          <a:solidFill>
            <a:srgbClr val="0192FF">
              <a:alpha val="66667"/>
            </a:srgb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en-US" dirty="0" smtClean="0"/>
              <a:t> </a:t>
            </a:r>
            <a:endParaRPr lang="en-US" dirty="0"/>
          </a:p>
        </p:txBody>
      </p:sp>
      <p:sp>
        <p:nvSpPr>
          <p:cNvPr id="7" name="Rectangle 6"/>
          <p:cNvSpPr/>
          <p:nvPr/>
        </p:nvSpPr>
        <p:spPr>
          <a:xfrm>
            <a:off x="4648200" y="1953441"/>
            <a:ext cx="76200" cy="18445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8" name="Rectangle 7"/>
          <p:cNvSpPr/>
          <p:nvPr/>
        </p:nvSpPr>
        <p:spPr>
          <a:xfrm>
            <a:off x="5105400" y="1946366"/>
            <a:ext cx="76200" cy="18445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9" name="Rectangle 8"/>
          <p:cNvSpPr/>
          <p:nvPr/>
        </p:nvSpPr>
        <p:spPr>
          <a:xfrm>
            <a:off x="5583282" y="1954258"/>
            <a:ext cx="76200" cy="18445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0" name="Rectangle 9"/>
          <p:cNvSpPr/>
          <p:nvPr/>
        </p:nvSpPr>
        <p:spPr>
          <a:xfrm>
            <a:off x="6052455" y="1946366"/>
            <a:ext cx="76200" cy="18445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1" name="Rectangle 10"/>
          <p:cNvSpPr/>
          <p:nvPr/>
        </p:nvSpPr>
        <p:spPr>
          <a:xfrm>
            <a:off x="6509655" y="1948000"/>
            <a:ext cx="76200" cy="18445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2" name="Rectangle 11"/>
          <p:cNvSpPr/>
          <p:nvPr/>
        </p:nvSpPr>
        <p:spPr>
          <a:xfrm>
            <a:off x="6987537" y="1955892"/>
            <a:ext cx="76200" cy="18445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3" name="Rectangle 12"/>
          <p:cNvSpPr/>
          <p:nvPr/>
        </p:nvSpPr>
        <p:spPr>
          <a:xfrm>
            <a:off x="7456710" y="1949088"/>
            <a:ext cx="76200" cy="18445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4" name="Rectangle 13"/>
          <p:cNvSpPr/>
          <p:nvPr/>
        </p:nvSpPr>
        <p:spPr>
          <a:xfrm>
            <a:off x="7913910" y="1950722"/>
            <a:ext cx="76200" cy="18445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5" name="Rectangle 14"/>
          <p:cNvSpPr/>
          <p:nvPr/>
        </p:nvSpPr>
        <p:spPr>
          <a:xfrm>
            <a:off x="8383083" y="1949905"/>
            <a:ext cx="76200" cy="18445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pic>
        <p:nvPicPr>
          <p:cNvPr id="17" name="Picture 6" descr="http://bgfons.com/upload/granit_texture44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4893" y="3105150"/>
            <a:ext cx="770709" cy="54707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9" name="Rectangle 28"/>
          <p:cNvSpPr/>
          <p:nvPr/>
        </p:nvSpPr>
        <p:spPr>
          <a:xfrm>
            <a:off x="6063318" y="1991541"/>
            <a:ext cx="1055938" cy="838200"/>
          </a:xfrm>
          <a:prstGeom prst="rect">
            <a:avLst/>
          </a:prstGeom>
          <a:solidFill>
            <a:schemeClr val="accent2"/>
          </a:solidFill>
          <a:ln w="9525" cap="flat" cmpd="sng" algn="ctr">
            <a:solidFill>
              <a:schemeClr val="accent2"/>
            </a:solidFill>
            <a:prstDash val="solid"/>
            <a:round/>
            <a:headEnd type="none" w="med" len="med"/>
            <a:tailEnd type="none" w="med" len="med"/>
          </a:ln>
          <a:effectLst>
            <a:glow rad="63500">
              <a:schemeClr val="accent2"/>
            </a:glow>
            <a:outerShdw blurRad="50800" dist="50800" dir="5400000" sx="5000" sy="50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p>
        </p:txBody>
      </p:sp>
      <p:pic>
        <p:nvPicPr>
          <p:cNvPr id="5124" name="Picture 4" descr="https://pixabay.com/static/uploads/photo/2014/12/21/23/45/fireplace-575989_960_72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894" t="19608" r="15191" b="15033"/>
          <a:stretch/>
        </p:blipFill>
        <p:spPr bwMode="auto">
          <a:xfrm>
            <a:off x="6063346" y="2038350"/>
            <a:ext cx="1066800" cy="76200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7354893" y="3105151"/>
            <a:ext cx="770203" cy="554148"/>
          </a:xfrm>
          <a:prstGeom prst="rect">
            <a:avLst/>
          </a:prstGeom>
          <a:noFill/>
          <a:ln w="9525" cap="flat" cmpd="sng" algn="ctr">
            <a:solidFill>
              <a:schemeClr val="accent2"/>
            </a:solidFill>
            <a:prstDash val="solid"/>
            <a:round/>
            <a:headEnd type="none" w="med" len="med"/>
            <a:tailEnd type="none" w="med" len="med"/>
          </a:ln>
          <a:effectLst>
            <a:glow rad="63500">
              <a:schemeClr val="accent2"/>
            </a:glow>
            <a:outerShdw blurRad="50800" dist="50800" dir="5400000" sx="5000" sy="50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p>
        </p:txBody>
      </p:sp>
      <p:pic>
        <p:nvPicPr>
          <p:cNvPr id="5128" name="Picture 8" descr="https://pixabay.com/static/uploads/photo/2013/11/24/01/34/colorful-aquarium-216701_960_7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3981" y="2779735"/>
            <a:ext cx="914400" cy="609600"/>
          </a:xfrm>
          <a:prstGeom prst="rect">
            <a:avLst/>
          </a:prstGeom>
          <a:noFill/>
          <a:extLst>
            <a:ext uri="{909E8E84-426E-40DD-AFC4-6F175D3DCCD1}">
              <a14:hiddenFill xmlns:a14="http://schemas.microsoft.com/office/drawing/2010/main">
                <a:solidFill>
                  <a:srgbClr val="FFFFFF"/>
                </a:solidFill>
              </a14:hiddenFill>
            </a:ext>
          </a:extLst>
        </p:spPr>
      </p:pic>
      <p:sp>
        <p:nvSpPr>
          <p:cNvPr id="26" name="AutoShape 6" descr="data:image/jpeg;base64,/9j/4AAQSkZJRgABAQAAAQABAAD/2wCEAAkGBxMTEhUTExMWFhUXGBgbGBcXGB4dGxsfGx0dHx8eHx0YICggICAlHxsfITEhJSkrLi4uHiAzODMtNygtLisBCgoKDg0OGxAQGzImICYtLTUwLS04NS83Ly0wLS8tLS0tLS01MDcxLS8tLS0vLS0tKy0tLS0vLS0tLS0tLS0tLf/AABEIALcBEwMBIgACEQEDEQH/xAAcAAACAgMBAQAAAAAAAAAAAAAFBgMEAAIHAQj/xABFEAACAQIEBQIEAggDBQcFAAABAhEDIQAEEjEFBiJBURNhMnGBkUKxBxQjUqHB0fBicuEVM5LS8RYkQ1Oio7I0Y4LC4v/EABoBAAMBAQEBAAAAAAAAAAAAAAIDBAEFAAb/xAAzEQABBAEDAgMGBgMBAQEAAAABAAIDESEEEjFBURNhcSKBkaHR8AUUMrHB4SNC8VJiFf/aAAwDAQACEQMRAD8A5XS5SzrbUD/xL/NsSjknPH/wP/cp/wDNjqlPobQZVgYIYEEEdiDi5RzFMfi8m4OO5/8Amx1YJ+/cuGfxOUcgfP6rl+T5DzkHXTC+P2iH8ji7kf0bZtuoqCveLj746EvGFBEHYyD/ADxtmONMzBhUOoCC0m1/y9sTT6A8MHxP9fP5JkX4ic+Jj0F/yFzWtyLmbx6cbCWP8lPjFZP0d5ognXRsJPU3/JjpbcUVnGt9RiCca5/idIjSp07EXn5yBH88adKwFoLTZ7ZA9+PvohZq537i0gAd8E+gXMRyPVmDVp/TUf5Yj/7Ht/5qfY4e6fE1putSmVcrMhkkfY95wTr8zUmP7TL5fVEFjS6jsYgD8/vgpNK1hFMJ9FZpHvnvdIG13XNafJkifXH/AAf64kXkif8Ax/8A2/8A+8OGc4lSYaaaBeqQVECI972OI6dQTH9jDG6OM5LSp9TqJInlrXhw7gJdXkJJE5kmfFMCP/WcT0eQabED1XJOwCiT+eGI1FW5m+LmTB9I1wYCOAPmIkz7SPvhw0kbRhqnbq9Q48/sgma/RdSRRNao1Q7ooB0/Nojt/rgbU5DpK0M1UW/eX/lw6ZwNQhxVV79TU2LKCRIDNET7e2BGY4gDM4XDo4wPaF/f7KyTUkAiiHdOKr6+mFTocicOga3zQMkGKlMj7el/f5Rv+jzLBtPrVGBghgyiQfIK2P3xbyubUE++GDLZiki6mTVbYyPygn7xjHaJrCXtaTj9Pf0uq+Kxuqke3YaH/wBdvWr/AGSq3JGV/E1Vj/nG30XHp5JydrPf/H/pg/neKozKAoWbdM29jPf3x4ucpiAdwTsN/wCxilukjIssUkmpkBw+0pHlekjFWylV/BSqB/8AI3wz5b9HuRIWUMkTBqMItPn+AnE+YzaKs7gCAfnMYE0OMENvI8YL8kwimgfBe/NyvF0fiQidfkDh0QtF58mo0H6TgZ/2bytMkJS+cu9//VgynHgQLGfnijVzQMk98ZDo2MwRfma/hLfqZnuvgdv+oeOCZe/7Mf8AE39cePwPJx/9KkwBPqVdx3s4H0j+uL+UdGaGfQu5MSYHgecWs9xYsop019OlbpHf3Y7k23P+mGyQsLwwRg9zwB9T5fGsKuJ7gwuL67Dkn6eqWH5fym/oD/jqf82IzwPK9qK/8T/zbB/h+Rau5RSoI/eaAfl/cYhHDanqiiVKMTFxb5yJGn/EJHfGmPTNJaQLAvpwvNMxG6zVqhmcnkFTTTygLfvu7HwTYRI3AsD3wL/2fS/8pPthnznDKSpfNUy8fCqyvy1atX2XAGlVAK6lkSJBm477EHbwcJ00Wmc0ljb9QfluA+WFRM+ewHmvSvnX8qMZXL6L0EDTEgX+cG0e2+KYyNI/+Gn2GCtfiawVSiiD3AY/Ussz9f6YrcOejr/bGoEg3pgEg9rNaMH4bAwudFVdKBPy+qfqZTJtAcDjkDb8eL9aCqLw+jH+7X+OK9TJ0ZtTX7H+uLb1ANQBJBJgkRI7GJt97YpPUv8AXGiGKv0j4KUb7ySreUp5WIqURMC/UZ8z1W38f61eKZXLyDSUAdxEj6E4gepiFntic6aMOsD3Lo/nXGDwXMb5OqiPeOfetUVALqv2xmJqIWLm98eYHwo//IUu8rp9PimYfRqRqnRYs07E3gntMRi0tVzY5aZHlR8z7YqcPyxp/C9juZ/1wT/VHYR60jxf7Yvto4XBdKCbIQ6oW1icsUt+8lrG8kx74q1M60FPTjU6kmVHYiD7CZ+pwQHCK06pJjuT/X57TjStw5wTrffvEgX/ALOFuc3rXzTg5zG79uDi+nxVcoI6E9R+2lffzsfpJ+WMbhtcBdVH0yxe9QhAAoBk72vHucXOG5SoDHrEKZutifCgbxMTfv7Y043kqy6fUzPTaAAYBveBaTe+/wDDET5NQ6UNZtDe5sn3DjnurJHaYxB4/Uf9QDQruSSSfvova2bOVSVShVqEmKiMx0iOwdVv/i+nfFPJNl6gb1xU9Z2s8gDe29r95+mKdfL1AQPVD6ja8febYizuSrUz1Ex2bdT7ah3ttODd4YPhl9OPW8n0WRzOreGAsHQ2Rnv5rM4alGuadNRViOoKYNgTEE2G0+2COXq14B/U5tfq7eQDgZQest1qEDvB3xcXMVCfjP3PfFO4UASo3vaXWGhWczBA1UjTeYEMrAD3GqffEacWqmkqelpAncjz3B741rZZyFIcbG2q4gxtFsRUaNTY1DFzEnvgY9uTd/wqJdSHAewGnyxY6IjxDjDNkqdH0mXS7GZgGwIMCxMkiTMACN7AlqtrA0SJErI+1r7eIwVzpqVCuqrIGygwB/lAEdsD6uUeCNZ/jhcWG06gTd5J588L0k7XPBab+XyVJKzGoWiWLEmWG8z39/OLGbzOYCyKekH8Qhid/GPaGSLG5kfijeMVK2VrtK6CAJFwIHsCZFp3GOhpmNcKBAAVEUhdut9A8+f1W3B1r1aopo0EySWuAAJJIjwO2+LFVq6O6IBUC/i029+/bFjgmRzFBSorMiN8YBAJ7XYCYPiY38nF9OHCxFSAxMLvt2j2me1oxN/kE7iXDZVADv3Jr3UMdbSJZImt2tbZ7/wPqgLcXroj09qbrDLMi4ibd8DqRw25rhCuvSQbAzO4v4wFocIYtAH9jFMIjYSWgC+a6+qA6re2nHhaZRjqEX9pt/p88WKpOC1DgDqoiPqY3xWq5FvbGiVpclCZqpZXfYG3nv8AzxYSo4BgWt/e+If1crPtaxxsGeQA3z/1wZcCmbxS9rVmjY7diD/PEb5uq2lbkbKP6ef7GJcjRrVW0q673LFRAnfqiQPaTg9RyHpA/wDfEYj/AHihdlm8AdWqLg95iO+JZ9SyPsXffkVXBA6X/X2Uo5+m6ONYhj2JH8b2v5jFGpUMXFvn7Yfc1y1maoZaHpAgHUtw1xIu4AMgiSRIJ3xHmuSaSCWq13G40CmdNhIJgyRG4AGJZfxWKJrQ/Lj/AOQT8s1z1KuOk3S7Ic+tD/vwCQFqtcgE+TvHvjK7m8qAZ7b/ACicHOIcu1Af+7Go47qyqGHyIsfEQDPY4n4dyTmWAarVp0Q02J1Nbey2t3vbvGKfzUe2zjyOD8EmbTSRP2Pbn4/ssPB2pZX1q1SloOy+nrgwCAai7EyNtVz9MJRqNexg46rS4KuV604h8QFnCkP4AgiAZG+oGRhbzHJ9WsXqU20BjIQKxUiASVgQAZsrEQZFhGORo5nMkf4jgQTYIx7qr5km/JWTU+FpGNuKPPrfby6JWyubp6dFSlO5V1JDAnyJg7eO2BtZHtKm+1tx7YfafLNGhTFXMBp1AAMxAidz6QNh3Emxwcz61qiirUpU1ohCadVVOr4ZUP6hhFbSGkm40iDOHvlax1t4Pn+wPzpJc4lrQQMfH390i8L5YNSkrtIJm31I/LGYOU6mYi1ago/dFOnA9hqMx4ntj3Ep1x8vmkmM90z5PLDeZttNhgQOZqaZkU9BFPWQ1RZlTMFiIuJ8GcEOH1ukAmJ8fyxueHUy/qFQzWu14A2sdvpjtNcyiHXx0Xz0L2NveLRM1LRN7/L+5vj2nSsCZ0xAP8vGNsrkdaFy6U1BMsW8XYgRJgXtgzwZnq0zSrGiqRpUqxIN4DbCCbGNW5sTuePrtZJA5giZvBPtZAod88+is0+idM0lxrGPNLHrCSQBbx4nyDvt/HHj5hfTl7i8WmDBJuJ8b/2DHFOXhTQlTqggMdBWQe4MkEWHfx7Su5wBSRIM2t+WKGyNdkFSyQmM7XCiqbACTHaxIsAJ7edhgQ9H3bckQbCfY4vZusAxvuI+2NMtSZ26e39cNGco97gFlKmQok29xiWkp2H2nf8As4t08q3c2i5i/wDfbGlFbgnz5H3/AI48eUO7BW36nDe95Pj+mMQdiYt4/l8sEqNEhfUAhZgPaJj4ZJF4v2xcpZGVLRBPUARAk+wJ/gTbGtcjZG4NEjhYvi/45rzpAqhAMKBp8EwfoAMVKlYERErH4T/piXiVJqbEOAP8vwx3ERgfSzBBMGfFojGVZtEfacX0B5DhWmemglREzJknvsO/tfzi9wnMgklj0jpAIPg/bfAHPKSDc374rcPqtTPm/faf+mGgYTNu5ibauYRjqOoHsPEAXPzMx/cb9KkEtC3kQZM9h9JGA1PP9zuReBeSYkTP9zianmQVgHSB57Ae/wBceSSEVphG0kKY0GwsLXjxeQcE6GTW0KLd/l8vywFytdgYQASQIn+HVI8YZEcINxudthP8xjHEhLcFpVfSJIws55oLRvO38cNHEs2tNFZYZjFyJ0g7dJ795PthQ4rWNQ6jEiBYBZ94AicSaLWGeVwawho/2OLPkDmvNUv0jWMDi8Wf9RkgefQenKr5HLs7aLCbb/35x5k+G1a1T00WalxBIEe5Jt98T8FpM1ZArab9R3tIBMd9xt3w38SzFSipWmMtTQhOqopu0E6yV+O8CCIWJYQQMWz6gsNDlPgh3i/NL/EOC1cnSFSKFRlkkq5ZkIBIJUgKQI97jfbC7leKqHbMOUDEgCEpnSQAJKFpA/xKJETvh6fNUa1KmpV10TaoIWsBKmVYgMpN+kAiRKgWIzifL/DGSCfRZjIZbQY7oNS6BuewvtfHNE1i3tPmQF0o5dg2tGEBfmqs+XqFF0gCz+pYkESFDjUzGw321DxFfg3NtRHR6jgLZdAEDcSBpgx7XJg/PBjK08pWqOj1UVVZW1F1NNhpOkjRYMyj4TBvdQRirzm2RRdSuK7M2ixXQAQJaQJBAC7HtaO9IbEfYDeev9rTnNpjzfOeWpuXNdjTExS9IBnOxIYwYEg9O5VhJESkcY/SA7qyUUCIZCtABA8aRIkXgg/c7Cc/xqno9M0lZbwLSDEWaCQBvO5ttiRc7ka2XI9EUawUAnV0tAhT1He1yIP+bE87Gxub7JI7iseZGD8AU+JpkNCgfNTpzLVytFFVAKjor62JYnVPVeNMRAUbzJJ70F5rrXJrOzkbFen/AC2I331zNojvgDxDPNVIJ/CoUR2A2xDQoMxESAxA1dv79sL8MAZWuI3HbwmzIcxVqtRHquWE6PSWSKntpuoMGJge98MOd4fnPRqJ6vpLX6jRFL4jpHxMpgALbciI7kzd4Uf1Sjqp5dRUZdIlht+ENqIgjvuTfxgVnHrZhhUpqKSSFq1eoKWkAKCZBIPVYk72BgYAMNXSXIW2W2DSXDyBmv8A7f8AxH+mMwNz2aPqMGdiQYMsxNvckH+AxmNruiXYshybmVINY0kUfFLhmUe4Fv4jF3O8FKSVrowi4KlSYk2kxsCY7xI8YrZHnDLVqd86gZRENT1C+xIqAMzDysDtDROIMwKzuVNNqqsQKbKumkJEgrEe0mWAsJIAx4aqYvF49y58n4fCGkgZ9VrxHnyllg1KiAWUDeQHi9nAJDbmCIINsJGb5wztVvUdarIwANJSy0u0WA2Nvod7mTee5aesyzRbcdaaTebhpkz5kEC5MxarU9KiziuKtNUJFOwPVcXUnXo7BzYxO5Ax57KN8lOgkBYKFeSt8vc35iu1mamiKVNMAFCCDsTcHvERYbYuMGIZhJA+U7e+K/C83SQtWtEQ0mBNhHWsSL9x8pGCmUrZepLqwAPxCQdN4BuZCN2Y2NoJkYOCUEcUotVE+R1tF+SBIo9SGvfv/fcd5w4U2VgFCU02HQgWR72+WFjiVECodDU2A7oZF+3zHfFvhmeKMomxsTiwnghQPkeywDXcJi/Ux2n5xH54GJwoMSWFtUjzA7n+mLj8SpxBK/388QUuJJ8IgE3IntufbvjwkSY5i0EN6jP39FpxDhQqqqgCFYQGJhvnEd9sXMqtSnJdFVTAAVpnaAAIIv7D74yrxHXTOg6dx/KxB83wuV+IvqILk37WAg/z2jBeKSNqc2d23wxlGeIVAZmO4jzt5wl8VqgOQv8ADvgznOKEsVXsOw/p/HAw5YMSGPafqYv9u2MZg2VkI2mytMlwypWWwOjz7/L54JUeBaipJjsY3kfw98FuGgaaaIuwO9to7zv/AH7YI1ae4aLbG4AImb77Xw1z6WukcThLtbhKISRJmPePa2BnEgNQiwM28xF7+cNWf4ZWgEIT7pfftBE3+XfCtxCk4I1Iw2uVI323EX7YCOQE4KxjX77KmTNu4vA77Dtb8jti1S5gFlcEsO+A9NpkzfYd/wDpacZVpixBub/fDxR5TfDBwUa4lmtVPpaSWkmbjA45gkXvAAG2JMqqhYO+DnDv1EUmbMMS/VpRdQkQNyimJMj5ecAZAwcWtYwE7R80trUOqJ7iY9jPb5YtcZoVBRaa9N2Vw9QamJJhdBvYxABtFreBaz/M2QpjpyTSP921TVcxcGSLbQYMXtgBnGrcRamziiioNJIgGN5Kjf2gdz220PLiDVDzpdGGMsFJeXPVEJcMVYm5Fvy7Y6BynWy+fy9SlmKlRaswfTYKQpiGuDqBMgj5eQSicWpIvwat9m3+/wDL88CqdZlYMrFSCCCLEEGQR9b4KYbmkA1fZUxbWvBcLXU+IcIOXpnKmnTqIw1ghCWqANshDArpJB0sTE2kC6fmclCs1TLMvxL1sSVAB6jPUAvYdwBO4mXi3OGazGX/AFdJCa2ZyliwIWAQNlB1G1oIsAuAVHmDMICFfcASVVjC7AFgSABaBaJtfHO0o1DY/wDPW6zkdR0PkSOR/wAWy0Xf4+PNQpSNRIALFRMgTC73I/nge7fY4t1OIuaXpbLJLeXMzLHvFvtilqwZe48pjg0VtN9/VeoYgx7wdj8/bDLy5xFnqtVqtQIVSFFUFjcGBSpKRJJiYvGxGFpquLnL9ENWE1EpwCwZzaRtvue/ixwh4bYPzXtzthbeD0TdxLmd5CsPTUL1emiqxO3TrJVQZA7mJNzsK4pxunmYQkoVKkVWYlmMKuygKth2gbb7kVxrNGWpzTYCAXptqDEAdU95+3jAulWKzBN/t9R3xj5GtdjIQNjbzSLjmGv2zFYDwCY+nUP4ADGYoLUoEdSPPfSwj6WxmFbz3HzR7W9l0ridNWirWyvpU9QOs02JOuNJ1AQWa3xg/ITgJzBzExptSRiqHSNQp6AyoBoHUS0R2ssRbHvDOHZzJK+rLo6AkhjDX+E6Q1h51Fdr7Y1qcWo1Xj0/RVSWqOQtRgtydOsmSfsNxEQXeE0NBCQHAnGUOHM9akk0ydVRAGYiFWDIFICAu5kx3MdyS3MlVXCVXzT1giAAEAAMVDMJJGq8SIN5vaw7jjh6IIZFp04CUzIZhAj4rzBmINouJjAM5ksZquzAWtcabbdgLRAgbYGwTQKb4bRkBHuYuGOi0XWoGSrSBJEgAwJWB2AgiZ74OcPPWaK1BVRQsVVPS0iYJ2n2mxGAtfmIZinTylOmoSygtqLrAjUYtYGd9gZxvV4xTy6pToE1HtMNqWCDaIF5vbsYBgXc98bT7PuS9jnsp2DlHFrLT1AuN9UoR23Am89JG3ynF0MkWqhuqIANjuCZ2BkDVt5tfCDlP1irVMMQZ1EkgRcwTAsbmLfSMN/C8qUpVAxDElZI9jI38XONYZJD2Uc0OmjGeUYzOVCqrqwY/iUfXuPlce/mwr04k9MffvixkKGsNMQIJgXjbE+byzaQdIVmFwR+c+14w4NrBOVyi5ua4WvDuLijTYCkKjz8bwQo9ge/vH1wLzFUkljdmuYAAB32Ft8ZmDpIBA7GfzwUpOrJ6mncwdrH5e+PNgY076yeqObUHw20MDtj4oOgYuxneQfBn54my9JviMgbiAb9u++L/qme318ScXuGZpQ8umu0CSQBcXt8sMNdFGNQSa4RLI5dVXVWtYEBmIlh0wf8UwQNX3NhvW4gtVkoJmDFgyAUyyyLoysp7eb3m8AELzFxE0Ed4kBIGpixYQNweneIsdhtjnvBxVrM1c1fTVWBLPN2M2FxPveb+cSlpcSXLvaYMDLanfjPMj8PimcqgLD9myuShAi2m9wxvETbEnDubq1crTp0TULAlaZAaYLF+8xpuFIO0d5whcy8WNZv2jE6T0guWiLA3kXF9z88GeGZcCgjowNRldVWY6ptDjpn8JEj4pvj3gtAtyoMW6g0Lo+U4NTWkW/Vk1FgGWiWc6Q6tLB7gQolVHZt5jAmtyrqdhDi5JaLDUSVlACQI3JP2OKPEuJ5zLKuZ3ar0uiydLaWEhhIuYIW5lfnFrlTmarWcUmpMjNCn0/U6kHSW1jq1LJLODNvIGJ4/wAwC9wcC3oQfiD6d+qfOyIUGtPoUFy1Bn1EL8JhjYAdhdiBJ8YjqUyDBUg2/j/XHVqbzCChppqxYxTIV5W46lQf/kwuPGFvjPBogUdbrQqgVPVCGVKhmYGPwyoI974eNU5z6NAfNQSQxtb13fKvv1XNeNcazDzTNVvT+GJ6YFttgMMXJHKOYq0mravSVlAR2IIchx+FWDECDvFyCNhgdxThuXourVmLJUJNNYIAVDcEb3kC3kW7Fu5c4dn71HzFPL0CLL6Wp5/CVUR2gST46dsUTvDY6ZQT4tpAIVPinJ9B2DVlNKrOyEujATBeTAnfe1pNxK3zfwLJ06FV6ZipT0iUVtJJYCDHSBOoSYnSYnBnnXhWaDhKFZ80GBFSnTUqQAJkwzSpBjfxuTOFvhlPMVCvq1zQKPoVSl9II1AuxmA0Lpc6fi8QZWyO27i7CaS0ZKD5TIUCqzXEQGdW/ZsZgFVZiVIB3vMTbFVuH6qhy9JTUrMw0t8I0gMSArb6hDaiR8MCZkuWe4bTqVfSzKtUctJq3SdUgEEqA56VUQQCQxjbFzPcVzdZ6fqNSWKg0shXp2A9SKpOliB0ECw7TGGeNYH39P4QMfd0lLNcuotFTD+oaepmDK6yD+EUz3PQJMG/cYCjglXSWdWSzFRpJYkTbSLqLG5jDxTUAV8y9J/WZw1kDqQG6AIqgszVELFdP4WBhVnAjPLVek2YFV0JlatdQ2ljCrBKqNBMXW8kxcAATvk28q2CF0ppvzIH7lJM4ly9DXq6lXSpbqMTHYeSfGNKygMQDqAJg7T7xiPAPQjBytgtpkb4myWRqVW0opJxpkqyo6syB1BuhJAPzi+Gijzkaa9FEAkk9RBUjtqhQxI2EECCbYQTheS6/Ca4MelU+ikj7ixx5g+vNIN2Z1J3ApUnH/E0E/X+O+Mwvd5LaQvifHq2YJaqdRiNR3HyPj22xa4bwXOVkFWhRqML9UC576SfiMiLd7b4Z+D5ehVLTB9OCskIbmRYiZ8QTP5W6vGlyyv1LYyaR0IzTPUGUErEW73AMicVB44tBtoYCTclyrmqjw9KpTXdqlRCABO8tAJ8Cb4vryYwaGq6vBRGYWN7ncC0+JvAglkbnihU2qGnayMhYLY/ijyR7mLXgkV/2vohjTIlQLOkwTEizC0SV+ExAid8GNqA7kNyeSzWTriUEumlXBXSJ0/iYdJDQpNiNh7y1+C0tT1K9ZQSxDKYUlu5WDGmSLnsJ7jE+b4tWzWhcrTdGUsDUBCl1Owcbfi+Ek2PgnGcU4rWpMKWZCtaQEmUWDddAUGbydQJEiRvgVrXs3bSc9l7kKWVoMSKwvJ0h9RgA9JGm7yDaBf5jBrhuY9RvSWojzfbSw8Aqd4E3B8HY45/nKgqtqSmywFBvqJO0mABqPgAbebkhkmzFRXpI0oSoJaQBoaZJ9pnubewwxkrm8FDJBFJ+oLpWQzj5P0KwYMa71EWlo1FlpqZcGZHVA22nHvMfMfqsp9Mq6zq1QJHYQBP1nAGjmGFXKCpVP7JKqtUo0/WUeoGA0hZMg3IIBi/yu0eFMwFXMVQtBWILwVciekBHHRJgAPcT3jC3afTu1Y1Tv1AVd1jtXVRyRVCYm8Xxz81WoZatmHOhZ0qWYyAFVQbkmAB7k4g4dxAqSpNjuJ28EYPNzNkqVF6NDLu61LOKjkFtNgxIHeSRpiPAgYXMxlBrpkkUkqglF1eoyiLaog9R2m8H2x0WzYNih0+/wClOdMHM2gev8Io2dHe58/6YlyuYBICglmtpF58AfXCgKxtfBngfE1R/UI6kBKzOkkwstcQADO/+pO9kEqEaAEgd0W5syuuktOqZYkGQ8EaT8uqIIN4nvbA/g+fzWXCUKFFalB0LSpFRzLgEgg/ErEIUMDzHxCnxTmUB2CqjhoBLggMBEiJ1FTA+I9iIjG9T9JNVTBoIbCwZlC+QIuOwsR39ogLn3nK7rIGNYGAYRD9fyaFa+YyTU6osg9EhIjaNQUuBO4t4sJscJ5ySrWdTCqRIVx0xeRCySY79hq84SeLcx/rKhWQodYYsGZp383FiL3mAfMgazXPYXtM/wDU4ExbsuXhBil9B8u8ZouyBgi3YOTIBYWhGWQxBMEEbTtCzpX5vyiPPrAiWklYAi9zp3IHad13kkcKzLJpptTd9QEMG/DEQVKn4T7wRHvj1M0WpikLAGe+8b3sNz4w1ujj6JzXOaMm/VfSnA+OUaqhqUuhJAZZuQbgyLfw39rDc9mqlYMmThHWqGqW9NXFwysRdiSIJU2vPc4QeXf0i5cUxRr0CigAB6R+EgXMHzHud/oLzn6RKhqv6SJ6RYkCoIaf3iyEHVM3nuR3OFt0zt3HxWPduFUuj811sktKnUzVLV6ToKaUp1K7aW0qyBSRdTOtgwHmIT+P8zVKxJk0qaqQKbTD9uoKEYLpkQC8sw8Wj4DxwZimr13pPVTU1KkEVNDTBqFSR6jEbHtPsMIvF803q1G1OHLEkEzF5gHeB2GKW6ehn79F4xOABIwUwUubHpK9M9OttdR0YFiT8QNpEn3tYDzj3M84UnU0hSCU5UhwJqgyNR1FjLfi1RNoEWhVynC6tYEopb+/e2CvC+VHqMRVY0FA+J6bESdhawB8kgfPAlgYNxC85pDd5GO63qccAqClTI9AxdwSbk6nYkgyJN7CBsOzhXatRQOmYVqSy1RdtYAEKphgQIm0EyYg70V4Bl8rRckJUgdbNJfVbTAVtGnqm94v1RhIzlN0cFm0llvutmG4FrEExAg4nY5rt2P2z9+i2J0bhjPyr5Jq4rnVqEO6U1dXYepYOpAFm9N4JAYxLLdRGogjG+a4bmMxTWMs7USOmXOkQsKxAKndix0qosBDQMJ3D+HNVqABgRMa+24H4omSR98OGTocUUsBSaFkajECIGpVJDTaY1X1ao3kJHP2VHQPmL/kV65ToWsv2rry/ta8C/RXXqFDmKqUkYSQss4tIBtpE/Pt7jG/Hv0U1aalstWWuRMoQEaB+71EN4jz8wMV87zoxcE1CVgSIUnULalJ2mJsQLnAzL815mgwBquw1BhJmewKtNun+mxxMySQtBeM9Qsc2j7JVdeNlAKBpKlNWEwpDkT+IAhWaLSymftgxn8kKq6WCUKIgQiaov8AvRAMQbHv4vgc2ZepmPWrUxUq+mW1ahpP7jEhdwJWT4BtbE9XiQ1MEb8JGpQb6WDBRvEBRtA6txvhkjji02FjTly0bliibr6ke5WZFjtPebY9wMr8WAYgJTPub/SVYAxtIGMxnieQ+SPbGoKvMFUmUC0rAEUhoBiYJC97m/exN74o5nNPUjWfqQJ+4EnFYHDXwflCvUipWUomkFNUdXgETIFr7GDjWNLsBSSSNjFuKW1RQwBYETciSI+sYzMMCxiP7+eHatwOk8oKSaj+4CPtafoJG3ywr8X4Z+r1SjAmNuxI+ogwZEjxhz4nMGUqLUMkNDlOuUzSemB6qpV0A/EqxA+IMWCxIIKNcSJG5Crx/iPrMtXUam4YGRYNYGFEA2NidxtMCnmuMPUCo3wKAACAYgKLWsOlbDxud8VawIiLTuB5wBNomwMa7dWUQ4Zn6Mg1hUBmAUICqCdyNJNpm07bYucV42GqgUXmkDAFSmiAi2/p3MmSSYJBv3lfoZdmMKCT4Fz/AAwableqEDmQLzaY8XWxn54xoKN72j9RTQ/M60RTFN1qalFqI6V7FbwRaOkrfaVixyvxOlXWapK0RZir6bELDlQJaSVJgEE6T2Iwtctct0fT9RmFWZ1U4MKOxkAyxAsbRq73OGvKvlBq1U6VTSilhTAIjsZVS1jbY7Ak9RgPFDTQGVFsj4blD35bpuPUoOz0wTqDABiAAQFK2gzBZoglRvhfpcWRapVsqgUNF2qKwJMSWDarD8M4L8Q5qT0QVqh2DdMTKTqgMKi6CYgioAQeoEiZwe/2flNDVsyaNWqzrUD/AKwWqEJCiQqgQLEgawbXONn1ro6DrJ6Acnvjquhp9OwtsD1v7wkvPilpRkV0LX0k6kI8qxANjaOr52vBlna9NQSamlbAk7iwHefl8vdtz/Dstmmd6eagvenT+JFbTJLEXVWC+BBnfbFLN1aOS9PTl6dWsYM19RCAG8GmwRzqkAxYD5TXDrI54hVm+hwfepZ4vDmqwK+8JK5iyDU6xpabiIA6psJjzcx9MB3BBINjsQd/44ds1zgvqa6mSQv2ZKrqIO/TeZAH2GBlXiyViwpcPUu0tYu3e5hIMT384FprBVDQNt2hHB+EVszUFOiuptzsABO5JsMMGY5Azi03qg0n0AlkRizAeSAsC3YmcM/JPFaVBDl61FE9VgXYi3wkqAF3AiBcxDSZJxc5i/SBWRGoEzUB1CrTMFkEmDYxMKLzMkWnAOdIH7QEpzzuoLlOVRjGmmzE7QCZjcWE/Y48zNJ0ILIUm4F/53wy5/nzMv0qyqvlRDHf8ViJmLeB2AxHnubTmKC0KmXokgBfWAJrEDaCxIn6fbFLXuIARZQDLU56p8yPp597jHjUrTNsNPK3LqPBrsVXVMjp1DTIGpxCz7x+WOgcP5cyOm1BGDx0tBO1pvaYnzvj0upZFQPK1rS66XFAMZUdiSTv3OOx579GmVqU29JWpVYOmHZlDdg0g28xfHJeMcPqUKhpVVK1F+JT/D6Gcej1DZB7Kys0tcvVenJDslr6WKk9+xvi9kOOVkc1EYKewYlh27uT3vJ2kxEnFKiAxG7FjfuflfztghXqUUQJUyZDC2v1CDbcxEfSfO2GOojKJrA6w40PP+kP4rxKrUJ1VSw2gWFzJsLb3PkgeBiHL0XruqBiSdKifoBMdhbziCnSLtCqWJ7KCf4XOCK8IrmmjqCdQLaUnUokwSIFmgkEEz9RiTHZeFNTrw/JjI0xNQliIdgylSLkIkGdNixFtXfbEK8xqdZrP+ykKEkw1yzaToY6TAJO8tffASvw+u9OlSo1WqVBTE0WQB1k6iqk3IB7GNjAwOTLtWIV6lNNNoZ1EMTckuQJO5ie07YkfC67cqI5mkU1VeMN6lRqqJopFiFuTPcmWAJnfYRPbA8sxi+5tP8AdsM/Gc5lvSWgr+tUVgDVaQoXc6Tc7iJAuDbCxURR3+kfzx48WhcADSM1uNUyrU/SMERrDdRj94EHVsNyYvBwIclYIY3uI+33x56bAAwY3++N0UkSew8gfn/LBciqWEkmytGzTm5ZifJJP548xtr91Htf+QjGYCvNeUuYoKJhhIjsQTPaCO2Ou8u81ZatRRcxUC14UEMFUMSLt1nSRsIBkzsBc8srcPa5XqvPkyRt3J+/Y4LcGFDMj0WQeooJDMxUELcnpUtJi+57AE4fG+iaU00LZG05dczGSohlKjTImY1KLf4CQFMfET3j5c//AEkCmKek1SWDBkQr5+KDckAEk7C695GNF4q9BfSy9ZmbV006gcNTTRAEoQ1rREdxN8KnE6lWqzepU1NYxNvIjv3/AC8Ya+UvZtU0OkLJNxQbG/qHzttizkuGVapIRdtySAB9TixnOAZilOukRG8Qdrdift/TEl0ry4Krlsyabh0Nxf8AqO38MGhzdWM+qq1AYBBtbvBv1RsxkiTgBlaDVHCIJYm2GStyVWFI1ASYVmPTaF+Ig6pIHsPPjDGgnIQP2X7SF1eKyzMo0Fv3dwO1/wCePODVNVZA9Rgkgtc7Jtt42HjA0ISYjBXJ8IrsvSYUxMG31jxjWWTwioAYRrOGtw9xUy9dXSrBDHSzAiCZ+d7ixBvewqrx6oahqU6YZ4a6gwinSZQLdGBHxg2Jthk/Rbww5jNCnWy6VKdAN6rVCNIIJC3IIJBItOwnHZeLchZOvTKGklAn8dEBWG8aZWBOozYST5ggXuDaNWVgeQSPsrjfBeN0KSku6qXYOYGsE3LAkXJJi52lTB0g4ucUyQrMasMadNhuyqmjpIVSLyV+QVtV4iJufuUWy7UKWinSy5cBc4GJCm8gp+Am0CbmereLnK3CsotcvmM3Vrfq4p6SSuh1MgLoGotcXMjZe5tQHNA3Kfw27ie6A8UpZPMf7oJNNgNFGnD1CSQFkjX8Ny0xMzEjF3P5qrnHp5dqZpgtpGpdJLDTJCgTCA2nptMNZcTc98b4U1KiaCAKWJ9KgvpBkb4hUAgnYEGd+0Yj5U4dTzFIVag9Eu0oyfEFAIkuxYgnr0kqSBMR04GONm0ON2O6YXhos8Ktx3k3JUhUepXZGAH411T2mmEtP+ed++Od0aiw2ssSQAI/qfkLYe+fuX8vQAriu71NegozrUMiZWdCadIEzDXIHfUU7PZhKiDSSCGMKRJMzct37Wgd7eXx8brz5pniNflowh5bBPg9DRVRzTLAdWmx7WME/WCPvjrfK/BMhWySN+rUyolVdwAxI6WYkAEMSDbfaML3N3JdNP22WqJS0gyjsYtcQ++1gG9rxtm4A5QB1mgrfCeb6NakaNYKuoFVqayGXV7m8TtePY4J8rcIqZZ6ql1K6iEZDOo2gLa0CNVt5i0Y5FmM2XSTpmwn8RHi5vBO+GbgnPVRUFKqisgAiJBgACDBvsDJmTvhUjLGEyyTa6nXzpEftCrfhYqL+QQG399jcCDfHPP0rcU1tTpMFJC6ge97AiwiYM7zbeMYvHhUJFFmD2gKWVjt1dgV8i0dvJptytWq6mZtbhToXUSQJmWJG17QYk4CCEh1pb3gcpfyBSArkiYFlBaTtvsLz9sE0yKnM0KNRzoquin4dXxAETYAQYB7e8Saecao465JpxJAk/MncCIHcb4HNWghlDq699UgR85I+W3yxUbbwUItxu12/jPJSVJ9Gs+WeCGqhZ1CTZ9mJF7A9xvjbh3JtHLqz1szW1GJrVnUm20QSfpP54T+V/0mMejONDAQlQA6TbaoNYHgh9wZnHvPvOgKJ6FfWxlhp0nSLiGsCD30mZ8ARKxuHVILXk7Ua43xrL8PqWqMwIENSbUqkz0sA1jAJ73iBbHEs1XLu7ndmLG0bmdhbBXNZrKvSHTWNaLlmX05i5hQDHgfcnAdxieWTerI4BEMG7WuLGVqR2B9iJ/PEQp2m2NQMJBTEUztckSFIFpUrYdojsPH12wMqNJwwctcVo0gVqUgzlrOVVhBEQA9hfuN5vsMT8XoZWoS1JCCS3qBZ6CLCFiyMYMmbki0YU6Zxk2bTXfp/SaY2iMODhfbqlgVSPH2H9MZgh/sxf3x9mP8QpGPcFZSdwTBmK6yQizqiTOqSTczpNoA/LASrwuqtSEhSwnSrXA3Hw+YJHsMHs/khk6jIJgaCJhS4tBEkhmBBmwH5YG8Ry2bZlIoVHBVSv7KZWTAIQQN9hhu1kY9ooWnd7Q4S+GbVIJ1Xkzf3xutM72F9tsEG4VmjMZaov7w0EfwI7T9MMfLHLLZkH10KU0JIQDSzEd2MdIj6m8bYy2jNrXuDRZXvJnHFA9FlVXYkq5Eg7WM7bb4deJ1TRSrUqNUIoqpJCgsWM6pJspBiFKiYadgRLmOFmgNFFaSKZgq+5VdqgIgiZ6bgwLTfC/R47mqyor1AFUOKnRrBghAWSp072IFhJOneM9lzvMpAgDwXfJI3A2Z8w1RVLM2owtzJIJIH1i2OicpZqlpqCsC2t6iB4YBCiXYSRIklTAkx7Y1r5NqdP16CUlVNTJVRadKpqAAkoBDEhyBpGkXMgbq/E+YDmKaJUWSivpqK5YsQu5QGwmTIhRNhAGGudtbtKa1m42qfNeSFF6aUnaoq0wnqLdSZJhZ2uSPeNvO3LlDMVKiZekzlHuSpunuTEoBAkgjf3xDp/7rq1aFJCMRMNBBAt7we/w4Y+SeCPTqDMIabKyDSgaXANwxCmAZUmGvEzacMicXt++FmoPhA9/5XTOU8rmctlqNGi1Bgk6qhUhCskgjQIZzMG5kiTuQanP/ABxaD0adSroZpcgE6SFj8N9V5gsDfttK7w3KVaOarvmNVIH/AHVVlIp6yAYGpewEWsbxJ6SJzfGMnmc5XpZ2mpN1pVRqpqqhVgBaauS5vvvYQPhxj22FC0W7v1Tfybx9s4Gy76KtIoQ9N3GnSSRBgHsbGBsNgMIPHeDpSepToM3TUcKAAzwBGo6CQRBI7HtaZxtU5er5cqBVX9Uf1D69BiWYH/w3YBZkqOkgCzbEGGDKc0pliequwgsjNUeGYjZg7k6STeTNhhPieHgZTi8ByB8IyFAJSBp03pOLoV/bs4nUACZsYAItLKN5mpxrj/pHRQGhAqiCWDCNgVM6YuYE73Jw0ZnnijXpqr09RO41FCsG2gqYB22tc4XebOD11qFdNL02+GqqqoI7yTs0i97yLCSMOin3Gjgo9zX4cEGoZz9cJSsSam4IIUQO2mIkDY7/AOaYxV4zy41CoqzqQmNWoX8x3ANwCVE9pBGC3BlRAyqh1XLOCPhEXVpgiRdZHkkbYP8AJfIZ4nUzDu3pKsaWQ2GomwQmSsDcsB49nOoDKZYbgJQ4fxqrRA0FxTBMLO1+8G8/ffFvN8yPXLo5hXGmB0pAO0dh2ubWwZ585AzOSGtgatFRask2k7MCSVMnv07QcJlJCJQsVvJ3j6gTNseAa8h/NcFY3r07o1wrLUtM1NGgboo1t7tGlpMwNouOqCAd+K8CSpSNbL0tChQepoLQCWIViALAtAG2iBe9CpSFRzFSkjrphwSquDfUJuGvJkjYWFzix/suvUqCatPpNg7tcKYEAmZPaInscHV8I1HkKoWmrU1XVcM7Sd1iwHvMD2uIw78rVZps1YBWAAkjSsExtO21vbHNqIZGJjSwYiIupBv8jbbDfy+i1Aa5+IEAbhSfxW/ETOxPfcGMMabCj1DcIxxnNpUqKBErCkd7QSCd7gm20R5xzXP0fTqOqglUYrqI7j8r9sMFXmKuuYelpXTsRovEhg0iCJIB7fe+B/Ec+zkl9pnTqiSSSbb7k98KIJeSKrjzx/1MjtoAQh2BURJPfa2KrnBOg1Jlf1JUiNAWB51W7/X740GXBTYadXTUI0kyNpPsJvhb2ki7VQCHKJGNxlyb4lrDTbYiLYjZjF5/v/TCtg6r1lSLTiR2I3j+4xAU3xNSNjI+R8H+7Y9QgXO/27YItaQF61CgAgmcGa3MpKpFKmKisCamm7RtJ7/abCSx2KZXg+VOi9V+pZ6DpOoAgAqJ72kgnxgdxngukErTWlpHUpcswN7G/fsQIJtgHwWLbS8HA8qp/tpTJNBZJJMMVFzNgLAYzGtPghIBNWipP4WqQR8wAY+WMxGXBPEDyLAT7xXNmvmKPpNSd6JZn9TqpIbFNTAXhgekD2kYNNzrnBXam1bLtSVBqYaqBBI1SNZYmwMRvvAxyfh+cbSKQJUawdQYiN5kSPO/0xJnxUZxq0xeL9KjxOwEe/53KfSQagh8jA4jixdJELDEza3ATJx3m7OMTFJQgPxAs4ae/qAiZncRijk+aM2kMx1ywhSDckyLDf2HsvjBTlVczUREqUQlBFLeoegMov8AiBLbECBfubTi1V41TTMFaSwRqWaqgoFB6mDMdUwLMCsHV1eHtZeOEkl73FrwKRanxepo/ahXqwAyU6mplNQkiVK6DY6oJBOwm8LWb4a1GgHQvNRlqNUAVtKWLQKTdSA6NR9vhGL/AAfPZKow10vSCsXVXqO4QgKig62VakiwFtNyWI6Ta41z2tNadLLrl3gFtTEvpY2KwZUAi1mIg/TAyAEABNZTMNCq8Wy2YrU1zXqqFZAwV6pUmZkqCbArpJJidPsAF3LcpZuqoq5dZQqSpVrgeDABk/zxJk+YzTrvmMzTWqy2pUpJoibREkQoizTYAR46LwPmenXywqElWgyGYNp6mCwu8jTMxF7Wss8sz28hX6XSiX/b3JGzWcp5RRl3oLrNNWJekeloEhkcLsZOpTaTvNqORruCvp13ABGkVKh0G8iw9+5nHQOJV8vnkalWAYJqLOjGaZE9Q1ICGndSNh3GEjlDhpXiDZVmpi5A9VFdXupUAMY1EQwIM2tvgRO9+bqkyaBmlaTI0OBTDT4Dn80fwhwkCoSvpHSCBGkMGJljsTBNwDjah+hjMgB/XpsQJ0kEXsd5M3ncdh5t0TKagKaKywsTB09rwtgOxI95HYYO0s4e50jb2ECbk22k+22+I/zr92DYXEfqN7rADccAfVcuq5qvk2dqlFAaVP1alCnpQupbSzBZOjQesNpO7jZpBCpzPlqhQ0alIVaixr0aQQwgKdaw/g09z5EX6FWo0qwUuNiCDtMG0ibiQInciRjl3NHJ+bo1/Wyr06aElmZQAgLEQdFQnTMxa1iZucVsmbNzylPaH5HP36q/Q4BkQVFXLKKmoAuFNNSw/CIJg9irAA4K/pAzlFeGV1ZRq0qKawLNI0kdrXJ9g2EU8zrkwW9VK9QyKlJjr1kSJJU9JB7ztbxhazPM1TN5hauaA0gaQKa2QGJIDBvqfi2vh0MBe/JwihY45KqcFydSsW0q7soBKKwk6YEhbTEkz29746X+h3igy2Zq06hu6AMCTIZCBAFx+Ig3/D3xzni9FUI9OpTeml19IkMO3fq1WE2FhI74rrVd06dQCy4IeAIvtuWk7yWx0NpcMqp7R05X0T+kTnLL5fJVVkPVrU3SlTiSxYESR+6Jk/bcjHzM1VhKyRe6n28g4ZeFsFAr5hatarEJ40zHxtIBnuPfcnArmCgzVvUFFqaVIIGrX1HcFt5nzGAja5lhC0knK6DyNywczl/1nNUPULE+iSCFCCxkU4sSDG/wyBecVc3yRTFSKTFahINOi8mn3FqgJYLae8QBJ3HnJXMbrlRSLsNBgtDdAsFE6SNgLX98ODVPV/ammH6QZ3LDys7G28zb2EUtb1U73uDilrO8iVHX1nroxjrqIrbC1x0yBEF9yZ1QbYFpytmkBGWRqyj4mViiEkEQTIjpPm83w1VeNEVKfQBTVvgK9pAIsQNrReZi+2LPMdfMOg9NWKLJ0UkkW2BQDafEzbBtaRhTySP3d7XOc9wqvQAV10kfhQhl0uerq9rLHYD3wt18sLNMKdpIuY8/zw1Z3O5esB65qar7ahJnaeozHkT+WA9fhtBiCuYKk9qlMmJE3O/1jGvZ0CfE8j9X7IalIaiY1gXPc/QWnEefzitp0IFAH3N5Pt8vbBWjy/SvOaUEf4GHyM4r5zgUOJro2o3N9W+4F9Vr74S9sgbhqe17CeULoU/xMOmYt3/vz7Ykz1ZCw0LAgSD5n2N7bk4uZ7hFTW3pUyacwpkEx5Pe++3fER4FU0FwyHTulw3bYMBP0wg7ttBptMJaHcqtllkwSQJFpt/cYZOXuH0yNTUUqDSzS7HSIMAEgSSSR07m4AwrozU91sdwdj/LBTK8ZlWR6lRKYU6ESO5WRJ2+HfAtkF5XnAlGuJ8SmmUXLU6OiWp6Ga0m7LIgHv1EH62x7wika2XDIrVKwMOHqjQVOxAeU17bmd4E3wuq6VGFOGaWkMXKnySdUrJ/ifngvS4s2WXRRdh2UsDM2EDQShG/+tsEJBdoRHhD63L2cDEekfoyx9L4zB5uIVlMLQTT7EML3PUHg38WxmC/Ljufh/SbRSflcoXYLsTcTFx+W0nDdy7wlA5WouuioZmcbFVAYggQTOwnabTOFnKyjgmpoAvKbmI7iYJHn7bAuXLnFMgaDUq4eAQ5YgsZgi7ACFF4WLyJuMJjFeqJFTzHliFrP6RaIVbogWCBTVUXpCxE3G9hN07mDipHSNOtix1qxML+EKe27XBvJm4ODWYzChXqlKSQrDQ6KRDCVCteence9trq9c02F1l1fqYsCpWI+JRETFh5tjXWMWhqiqYr1a7LTmb9M/hneCbge3540p0FWp+01GmGKkixMSLahv8AP6xhm4Bkajpq9KloYuUdkDGwUMQoNgtpJBi/cYFZvhhpkKeoH4dPeJkjc27yAdu18D4eLKwFPHL/AOqJQBQOom3qJpDEmLVFLFh4EQbbAnCnxjiLJWf9pTPVqApmVA7AFYEiJ+uA9d3UBAjCDcHVJnaQfbwBv8sU6dOf5jvGPPLNu3b8UbHFh3NNJq4JzJU1LTp02eqx0rpA1md77kmBvMRjoPDOCJ6iMxT9cRCakVLnVIj4jFo7CPthX5LqUcjUNd6FRwBoLqYZCfbeZUrIjuPYkM7xg5hTWZv1SnJfSHHW0ELrPxFyBvAv+KWso6b2HNA5HKzVajUTjYeK5RytxCvqMikywoBVWaCBqmwgbAQY3vANoHzCFh6ji99JpfCfiEGlCgSQbhiDG9jgjwjg2dq0gz0BTMkiWClp7hTJA7Q1yPpinxXINROqpT0Oxm8DVp2A0BriTB7yJm+PnvFi8QxhwsdAbXJdHJGLc0+qPcu5kk3UEGxJeZI2LA6dM9oUgYC/pX42lKlRy49U+q4YEESChUHruwaHkNB+VzilwvP6WDp4MHp8zAOm4HwxcX8iMDOIceylSoUzzFqgGkPS01EQSb286jPeIsNsW6GK5+wCKAkvpL3G+Vc3Wrl1okArTjX0myKpEEkyCD7n+GAnEOFZjLD9oulWkSCCCRuJB3F7HxjoXLn6Tky+qhm6b5hELLTrgj1dM21BzDW2MzHnFL9IXOmWzSIuVV4g+oKtNYNxpKnUSCLgm26+Md8ULoKxhk3U+q7pK4erVAEtYkqWBjsSCfwrbftPvi3k821KoPRoJqOxYayDtKtZYuL37Yg4fmW1CbA+dvqBY/acMAo06ya01ltiCUkD90rsiRJnvb2AY0bgCU5+26GQhnDsoSQoqQSxWL6QD2IsDPYA3jbbDDl+XWq1aVJzv8TMGgwSYKqZ72jawkRiGnwRDo10vTJEhqisFcFpJRh0wBs5lYN9xjSvxOlSRqTUFerqBGZRgHsAeqBJuPaQdxY4duaYyKz37JZIIwi3Bubjw2o9MUVamSDAsQe5E7kiNz498dKyXNGXzKUzA01FBBIF53AbYEGxB2Ig44LxGmdUqxdSJusfO1ov8vkMRcAzNVK6rTrVKQZgGKE7d+nY284jfG8N5z0PP0RRiIX4gv0wuz8Y5PpTqp+ppglqaQQ3+ERcH27x5jHrcaVEVaK1PXBjQ46kBtMaZiCCRAaO5tg5w2vamaY9SAs62vG9j8Oqfb6jFb9I2SU5ZszTEVwAgkSdJJ+FTsy6pkXt4xMzUGUhp5SCwNbuHHz94XKee+HimoekCiOzSGkEtv0gwdF7QO257JDBl3n+OGXPZDNVDrelXYDaTNv8rHV/DA55DHUrLb4SGBv5kY6gBIycoGvA4QpahMH7YOZNWkGoC0/hVe30FvMzgaqhQYMG+/5/LGU+IvpI+O8iNjsPh8YwO2o3Au4TU2bWkg1KyoSYYBQCe0wbDsCJ/PFWhxharqlHSO8sCNO+41A2AkwY23jEXCuDPmWl3q01IM3sO8X3Nzb5XGLdXguXyZVjqZ2mDJT26YcGYMGbffHgHbrAHqlul9kRlxNcDoFU41wCKZdVmYJckxECyiB9z/rhXqq7IJEgWBAuAOxjf5m98G+YqmYChlNX0XUTqJKhhvGr4VuI7ePYSnEDUNNKh00wwkrO38YjwLe22Inm3HePSv5VMdhoo2s4dpBMrqUDqmREEfu3nwDbztgxwfiKKXIMiCYYi3gBWu0T5EmLYr1chQe+XaoetQdUhf4iSV3v74H52kRU0ALINkE/9b+LfIY8122jSY07hdfFG8yxLSc05JA7N4H7tQC222MxQy/AM0VBGTZh+9DX+zD5bYzDfFd2PxK9ub3UWX/ZqjlY12CnSwaCOxgD88XMrnsulUMuoixeERmGm5ZDWEKe2xsTbGYzCC7aiUXGOK0qksiMIaVICqPMkXlp3P5Yrf7KqvUWn8TVDsCAZie8CceYzGtAdZPkhe6hfknLiHLObyFOky0hqRGqVXVkghtMIQSCwUAza5Zo2BwFo8z16juxYITsFXpM7pBJgWJm/jbGYzBF5CTp5C9ptVhlayFKzS0sWLMQ2qCAYEztFjGJX4XSWiakmbFCAJ7TPtaf+uMxmNlbRCY85C2p8UqmkWe7FXMiFBFiSQomZvIgz98RvU0kmzmoAymW6bxcGIIN5B8e+MxmMBoJo4Vvh3OOfsXzdUqswdbGT7yb4lzFDMNUUl9NXSGLM7MagMEm8x7gkbW2GMxmIYI2Nc6mjkDj1XRmjD4hfYlDaAzDvWKKC9KCYIFhMfFuBHf/AKR5ThwZepIaoDDbiZnYERt/1x7jMbOPDLdmLS/wyCN5fuHARrgPJFWujvXhNYQ0jq+KxLABDYAQOoeIm+Nq3JIlPTYstRToJPcexAPdbH3v48xmOg1cB8rxPtvFfVQcOrEKtOuwFIGC0GIW0dI1WP8AZwXq8LpHVUydYmj0oaLagxZ56QSNOliAwnYRMEW8xmGt4JVDuLQqrxVmAy1RmejJ9NWJ6WiAQFYQL3vtMCTgbncuyMA8KJ3F7+0QbQd8eYzGgreFWr1dKxf5z/f9jEnBFLZiig3eog28n3OMxmMc40Vrv0H3r6b4dkxSUL9JgfKI/vthR/S7xammUgqzMaiqCCAUkEyJB7Ai0b4zGY5UIqYBTxn2QFc5P4DUr5bL19aqjU50sCzEW0nVNrCe8z2wVzvKWq5VD8v9RjMZi12peHkInaOIttCDyjTBkopI8gE4rZrk1zdGVR72/wDiDjzGY5f4/wDis+h0wliqyQM+iTotMyWUtddBCn4K6MV1BiO6k/8A7AY3p5FjZgLd8ZjMdzSyukgY53JAJ+CimAa9wHQrTimWV1NNoPSSQRaNr+cJHJ3BsvVr12Qq+kdKaTCqSQTLjewG3c4zGY9q2jaCmNBEEhBIwtuY+VKYrqtFTBVGdNelbkjp6bWHntijw/ghd2pU30GndtaKwQSbiCZMbAeDJxmMwkgCIP6rowOP5drjzQXTKbUwAKQhAAFEkbCNuwkYzGYzHOOodaV4T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29"/>
          <p:cNvSpPr/>
          <p:nvPr/>
        </p:nvSpPr>
        <p:spPr>
          <a:xfrm>
            <a:off x="4861057" y="2779735"/>
            <a:ext cx="868098" cy="609600"/>
          </a:xfrm>
          <a:prstGeom prst="rect">
            <a:avLst/>
          </a:prstGeom>
          <a:noFill/>
          <a:ln w="9525" cap="flat" cmpd="sng" algn="ctr">
            <a:solidFill>
              <a:schemeClr val="accent2"/>
            </a:solidFill>
            <a:prstDash val="solid"/>
            <a:round/>
            <a:headEnd type="none" w="med" len="med"/>
            <a:tailEnd type="none" w="med" len="med"/>
          </a:ln>
          <a:effectLst>
            <a:glow rad="63500">
              <a:schemeClr val="accent2"/>
            </a:glow>
            <a:outerShdw blurRad="50800" dist="50800" dir="5400000" sx="5000" sy="50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p>
        </p:txBody>
      </p:sp>
    </p:spTree>
    <p:extLst>
      <p:ext uri="{BB962C8B-B14F-4D97-AF65-F5344CB8AC3E}">
        <p14:creationId xmlns:p14="http://schemas.microsoft.com/office/powerpoint/2010/main" val="1485640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p:txBody>
          <a:bodyPr>
            <a:normAutofit fontScale="92500"/>
          </a:bodyPr>
          <a:lstStyle/>
          <a:p>
            <a:r>
              <a:rPr lang="en-US" u="sng" dirty="0" smtClean="0"/>
              <a:t>Floor </a:t>
            </a:r>
            <a:r>
              <a:rPr lang="en-US" u="sng" dirty="0"/>
              <a:t>Vibrations</a:t>
            </a:r>
            <a:r>
              <a:rPr lang="en-US" dirty="0"/>
              <a:t> </a:t>
            </a:r>
          </a:p>
          <a:p>
            <a:pPr lvl="1"/>
            <a:r>
              <a:rPr lang="en-US" dirty="0" smtClean="0"/>
              <a:t>Although </a:t>
            </a:r>
            <a:r>
              <a:rPr lang="en-US" dirty="0"/>
              <a:t>usually not a structural issue, vibrations caused by typical service conditions can be annoying to homeowner/occupants and can be reduced </a:t>
            </a:r>
            <a:r>
              <a:rPr lang="en-US" dirty="0" smtClean="0"/>
              <a:t>by </a:t>
            </a:r>
            <a:r>
              <a:rPr lang="en-US" dirty="0"/>
              <a:t>stiffening the floor system.</a:t>
            </a:r>
            <a:r>
              <a:rPr lang="en-US" u="sng" dirty="0"/>
              <a:t> </a:t>
            </a:r>
            <a:r>
              <a:rPr lang="en-US" dirty="0"/>
              <a:t> </a:t>
            </a:r>
          </a:p>
        </p:txBody>
      </p:sp>
      <p:sp>
        <p:nvSpPr>
          <p:cNvPr id="15" name="Content Placeholder 7"/>
          <p:cNvSpPr txBox="1">
            <a:spLocks noGrp="1"/>
          </p:cNvSpPr>
          <p:nvPr>
            <p:ph sz="half" idx="2"/>
          </p:nvPr>
        </p:nvSpPr>
        <p:spPr>
          <a:xfrm>
            <a:off x="4648200" y="1953441"/>
            <a:ext cx="3811083" cy="1844584"/>
          </a:xfrm>
          <a:prstGeom prst="rect">
            <a:avLst/>
          </a:prstGeom>
          <a:solidFill>
            <a:srgbClr val="0192FF">
              <a:alpha val="66667"/>
            </a:srgb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en-US" dirty="0" smtClean="0"/>
              <a:t> </a:t>
            </a:r>
            <a:endParaRPr lang="en-US" dirty="0"/>
          </a:p>
        </p:txBody>
      </p:sp>
      <p:sp>
        <p:nvSpPr>
          <p:cNvPr id="5" name="Rectangle 4"/>
          <p:cNvSpPr/>
          <p:nvPr/>
        </p:nvSpPr>
        <p:spPr>
          <a:xfrm>
            <a:off x="4648200" y="1953441"/>
            <a:ext cx="76200" cy="18445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6" name="Rectangle 5"/>
          <p:cNvSpPr/>
          <p:nvPr/>
        </p:nvSpPr>
        <p:spPr>
          <a:xfrm>
            <a:off x="5105400" y="1946366"/>
            <a:ext cx="76200" cy="18445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7" name="Rectangle 6"/>
          <p:cNvSpPr/>
          <p:nvPr/>
        </p:nvSpPr>
        <p:spPr>
          <a:xfrm>
            <a:off x="5583282" y="1954258"/>
            <a:ext cx="76200" cy="18445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8" name="Rectangle 7"/>
          <p:cNvSpPr/>
          <p:nvPr/>
        </p:nvSpPr>
        <p:spPr>
          <a:xfrm>
            <a:off x="6052455" y="1946366"/>
            <a:ext cx="76200" cy="18445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9" name="Rectangle 8"/>
          <p:cNvSpPr/>
          <p:nvPr/>
        </p:nvSpPr>
        <p:spPr>
          <a:xfrm>
            <a:off x="6509655" y="1948000"/>
            <a:ext cx="76200" cy="18445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0" name="Rectangle 9"/>
          <p:cNvSpPr/>
          <p:nvPr/>
        </p:nvSpPr>
        <p:spPr>
          <a:xfrm>
            <a:off x="6987537" y="1955892"/>
            <a:ext cx="76200" cy="18445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1" name="Rectangle 10"/>
          <p:cNvSpPr/>
          <p:nvPr/>
        </p:nvSpPr>
        <p:spPr>
          <a:xfrm>
            <a:off x="7456710" y="1949088"/>
            <a:ext cx="76200" cy="18445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2" name="Rectangle 11"/>
          <p:cNvSpPr/>
          <p:nvPr/>
        </p:nvSpPr>
        <p:spPr>
          <a:xfrm>
            <a:off x="7913910" y="1950722"/>
            <a:ext cx="76200" cy="18445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3" name="Rectangle 12"/>
          <p:cNvSpPr/>
          <p:nvPr/>
        </p:nvSpPr>
        <p:spPr>
          <a:xfrm>
            <a:off x="8383083" y="1949905"/>
            <a:ext cx="76200" cy="18445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7" name="Rectangle 16"/>
          <p:cNvSpPr/>
          <p:nvPr/>
        </p:nvSpPr>
        <p:spPr>
          <a:xfrm>
            <a:off x="6376851" y="2190749"/>
            <a:ext cx="1690554" cy="1143001"/>
          </a:xfrm>
          <a:prstGeom prst="rect">
            <a:avLst/>
          </a:prstGeom>
          <a:solidFill>
            <a:schemeClr val="accent2"/>
          </a:solidFill>
          <a:ln w="9525" cap="flat" cmpd="sng" algn="ctr">
            <a:solidFill>
              <a:schemeClr val="accent2"/>
            </a:solidFill>
            <a:prstDash val="solid"/>
            <a:round/>
            <a:headEnd type="none" w="med" len="med"/>
            <a:tailEnd type="none" w="med" len="med"/>
          </a:ln>
          <a:effectLst>
            <a:glow rad="63500">
              <a:schemeClr val="accent2"/>
            </a:glow>
            <a:outerShdw blurRad="50800" dist="50800" dir="5400000" sx="5000" sy="50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p>
        </p:txBody>
      </p:sp>
      <p:pic>
        <p:nvPicPr>
          <p:cNvPr id="7170" name="Picture 2" descr="https://pixabay.com/static/uploads/photo/2014/03/25/16/34/cheering-297419_960_720.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4665" b="93586" l="1875" r="96250"/>
                    </a14:imgEffect>
                  </a14:imgLayer>
                </a14:imgProps>
              </a:ext>
              <a:ext uri="{28A0092B-C50C-407E-A947-70E740481C1C}">
                <a14:useLocalDpi xmlns:a14="http://schemas.microsoft.com/office/drawing/2010/main" val="0"/>
              </a:ext>
            </a:extLst>
          </a:blip>
          <a:srcRect l="3035" t="5690" r="1131" b="6846"/>
          <a:stretch/>
        </p:blipFill>
        <p:spPr bwMode="auto">
          <a:xfrm>
            <a:off x="6376851" y="2190750"/>
            <a:ext cx="17526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487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Definitions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SERVICEABILITY</a:t>
            </a:r>
            <a:r>
              <a:rPr lang="en-US" dirty="0" smtClean="0"/>
              <a:t>  </a:t>
            </a:r>
          </a:p>
          <a:p>
            <a:pPr lvl="1"/>
            <a:r>
              <a:rPr lang="en-US" dirty="0" smtClean="0"/>
              <a:t>A state in which the function of a structure, its appearance, maintainability, durability and comfort of its homeowner/occupants are preserved under normal usage. This refers to, among other things, a structure that does not deflect or otherwise deform in a manner that suggests it is unsafe.</a:t>
            </a:r>
          </a:p>
          <a:p>
            <a:r>
              <a:rPr lang="en-US" b="1" dirty="0" smtClean="0"/>
              <a:t>UNIFORM LOAD</a:t>
            </a:r>
            <a:r>
              <a:rPr lang="en-US" dirty="0" smtClean="0"/>
              <a:t>  </a:t>
            </a:r>
          </a:p>
          <a:p>
            <a:pPr lvl="1"/>
            <a:r>
              <a:rPr lang="en-US" dirty="0" smtClean="0"/>
              <a:t>A distributed load or pressure applied to an area (typically given in units of pounds per square foot [psf]). </a:t>
            </a:r>
          </a:p>
          <a:p>
            <a:r>
              <a:rPr lang="en-US" b="1" dirty="0" smtClean="0"/>
              <a:t>DEAD LOAD</a:t>
            </a:r>
            <a:r>
              <a:rPr lang="en-US" dirty="0" smtClean="0"/>
              <a:t>  </a:t>
            </a:r>
          </a:p>
          <a:p>
            <a:pPr lvl="1"/>
            <a:r>
              <a:rPr lang="en-US" dirty="0" smtClean="0"/>
              <a:t>The weight of materials of construction incorporated into the building, including but not limited to walls, floors, roofs, ceilings, stairways, built-in partitions, finishes, cladding and other similarly incorporated architectural and structural items, and the weight of fixed service equipment, such as cranes, plumbing stacks and risers, electrical feeders, heating, ventilating and air conditioning systems and automatic sprinkler systems. </a:t>
            </a:r>
          </a:p>
        </p:txBody>
      </p:sp>
    </p:spTree>
    <p:extLst>
      <p:ext uri="{BB962C8B-B14F-4D97-AF65-F5344CB8AC3E}">
        <p14:creationId xmlns:p14="http://schemas.microsoft.com/office/powerpoint/2010/main" val="14043821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BCA Educational Presentation Template">
  <a:themeElements>
    <a:clrScheme name="SBCA Workshop Color Scheme">
      <a:dk1>
        <a:sysClr val="windowText" lastClr="000000"/>
      </a:dk1>
      <a:lt1>
        <a:sysClr val="window" lastClr="FFFFFF"/>
      </a:lt1>
      <a:dk2>
        <a:srgbClr val="8D8A8A"/>
      </a:dk2>
      <a:lt2>
        <a:srgbClr val="E6E7E8"/>
      </a:lt2>
      <a:accent1>
        <a:srgbClr val="8D8A8A"/>
      </a:accent1>
      <a:accent2>
        <a:srgbClr val="BF2F38"/>
      </a:accent2>
      <a:accent3>
        <a:srgbClr val="FFCC00"/>
      </a:accent3>
      <a:accent4>
        <a:srgbClr val="BCBEC0"/>
      </a:accent4>
      <a:accent5>
        <a:srgbClr val="E6E7E8"/>
      </a:accent5>
      <a:accent6>
        <a:srgbClr val="8D8A8A"/>
      </a:accent6>
      <a:hlink>
        <a:srgbClr val="BF2F38"/>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SBCA 16_9</Template>
  <TotalTime>15862</TotalTime>
  <Words>3522</Words>
  <Application>Microsoft Office PowerPoint</Application>
  <PresentationFormat>On-screen Show (16:9)</PresentationFormat>
  <Paragraphs>273</Paragraphs>
  <Slides>63</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63</vt:i4>
      </vt:variant>
    </vt:vector>
  </HeadingPairs>
  <TitlesOfParts>
    <vt:vector size="71" baseType="lpstr">
      <vt:lpstr>Arial</vt:lpstr>
      <vt:lpstr>Arial Narrow</vt:lpstr>
      <vt:lpstr>Calibri</vt:lpstr>
      <vt:lpstr>Cambria Math</vt:lpstr>
      <vt:lpstr>Segoe UI</vt:lpstr>
      <vt:lpstr>Stylus BT</vt:lpstr>
      <vt:lpstr>Custom Design</vt:lpstr>
      <vt:lpstr>SBCA Educational Presentation Template</vt:lpstr>
      <vt:lpstr>Special Floor Loading Considerations in Typical Residential Construction</vt:lpstr>
      <vt:lpstr>PowerPoint Presentation</vt:lpstr>
      <vt:lpstr>Introduction</vt:lpstr>
      <vt:lpstr>Introduction</vt:lpstr>
      <vt:lpstr>Introduction</vt:lpstr>
      <vt:lpstr>Introduction</vt:lpstr>
      <vt:lpstr>Introduction</vt:lpstr>
      <vt:lpstr>Introduction</vt:lpstr>
      <vt:lpstr>Key Definitions</vt:lpstr>
      <vt:lpstr>Key Definitions</vt:lpstr>
      <vt:lpstr>Background</vt:lpstr>
      <vt:lpstr>Background</vt:lpstr>
      <vt:lpstr>Background</vt:lpstr>
      <vt:lpstr>Background</vt:lpstr>
      <vt:lpstr>Background</vt:lpstr>
      <vt:lpstr>Background</vt:lpstr>
      <vt:lpstr>Analysis – Stone/Ceramic Tile</vt:lpstr>
      <vt:lpstr>Analysis – Stone/Ceramic Tile</vt:lpstr>
      <vt:lpstr>Analysis – Stone/Ceramic Tile</vt:lpstr>
      <vt:lpstr>Analysis – Stone/Ceramic Tile</vt:lpstr>
      <vt:lpstr>Analysis – Stone/Ceramic Tile</vt:lpstr>
      <vt:lpstr>Analysis – Stone/Ceramic Tile</vt:lpstr>
      <vt:lpstr>Analysis – Stone/Ceramic Tile</vt:lpstr>
      <vt:lpstr>Analysis – Stone/Ceramic Tile</vt:lpstr>
      <vt:lpstr>Analysis – Stone/Ceramic Tile</vt:lpstr>
      <vt:lpstr>Analysis – Stone/Ceramic Tile</vt:lpstr>
      <vt:lpstr>Analysis – Stone/Ceramic Tile</vt:lpstr>
      <vt:lpstr>Analysis – Stone/Ceramic Tile</vt:lpstr>
      <vt:lpstr>Analysis – Heavy Concentrated Loads</vt:lpstr>
      <vt:lpstr>Analysis – Heavy Concentrated Loads</vt:lpstr>
      <vt:lpstr>Analysis – Heavy Concentrated Loads</vt:lpstr>
      <vt:lpstr>Analysis – Heavy Concentrated Loads</vt:lpstr>
      <vt:lpstr>Analysis – Heavy Concentrated Loads</vt:lpstr>
      <vt:lpstr>Analysis – Heavy Concentrated Loads</vt:lpstr>
      <vt:lpstr>Analysis – Heavy Concentrated Loads</vt:lpstr>
      <vt:lpstr>Analysis – Heavy Concentrated Loads</vt:lpstr>
      <vt:lpstr>Analysis – Heavy Concentrated Loads</vt:lpstr>
      <vt:lpstr>Analysis – Heavy Concentrated Loads</vt:lpstr>
      <vt:lpstr>Analysis – Floor Vibration</vt:lpstr>
      <vt:lpstr>Analysis – Floor Vibration</vt:lpstr>
      <vt:lpstr>Analysis – Floor Vibration</vt:lpstr>
      <vt:lpstr>Analysis – Floor Vibration</vt:lpstr>
      <vt:lpstr>Analysis – Floor Vibration</vt:lpstr>
      <vt:lpstr>Analysis – Floor Vibration</vt:lpstr>
      <vt:lpstr>Analysis – Floor Vibration</vt:lpstr>
      <vt:lpstr>Analysis – Floor Vibration</vt:lpstr>
      <vt:lpstr>Analysis – Floor Vibration</vt:lpstr>
      <vt:lpstr>Analysis – Floor Vibration</vt:lpstr>
      <vt:lpstr>Conclusion</vt:lpstr>
      <vt:lpstr>Conclusion</vt:lpstr>
      <vt:lpstr>Conclusion</vt:lpstr>
      <vt:lpstr>Conclusion</vt:lpstr>
      <vt:lpstr>Conclusion</vt:lpstr>
      <vt:lpstr>Example – Code Compliant vs Special Loading</vt:lpstr>
      <vt:lpstr>Example – Code Compliant vs Special Loading</vt:lpstr>
      <vt:lpstr>Example – Code Compliant vs Special Loading</vt:lpstr>
      <vt:lpstr>Example – Code Compliant vs Special Loading</vt:lpstr>
      <vt:lpstr>Example – Code Compliant vs Special Loading</vt:lpstr>
      <vt:lpstr>Example – Code Compliant vs Special Loading</vt:lpstr>
      <vt:lpstr>Example – Code Compliant vs Special Loading</vt:lpstr>
      <vt:lpstr>Example – Code Compliant vs Special Loading</vt:lpstr>
      <vt:lpstr>Example – Code Compliant vs Special Loading</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Floor Loading</dc:title>
  <dc:creator>Abby Davidson</dc:creator>
  <cp:lastModifiedBy>Abby Davidson</cp:lastModifiedBy>
  <cp:revision>195</cp:revision>
  <dcterms:created xsi:type="dcterms:W3CDTF">2015-06-02T15:10:27Z</dcterms:created>
  <dcterms:modified xsi:type="dcterms:W3CDTF">2017-03-24T20:32:53Z</dcterms:modified>
</cp:coreProperties>
</file>