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1"/>
  </p:notesMasterIdLst>
  <p:handoutMasterIdLst>
    <p:handoutMasterId r:id="rId22"/>
  </p:handoutMasterIdLst>
  <p:sldIdLst>
    <p:sldId id="256" r:id="rId3"/>
    <p:sldId id="290" r:id="rId4"/>
    <p:sldId id="257" r:id="rId5"/>
    <p:sldId id="275" r:id="rId6"/>
    <p:sldId id="276" r:id="rId7"/>
    <p:sldId id="277" r:id="rId8"/>
    <p:sldId id="278" r:id="rId9"/>
    <p:sldId id="279" r:id="rId10"/>
    <p:sldId id="281" r:id="rId11"/>
    <p:sldId id="286" r:id="rId12"/>
    <p:sldId id="285" r:id="rId13"/>
    <p:sldId id="287" r:id="rId14"/>
    <p:sldId id="282" r:id="rId15"/>
    <p:sldId id="288" r:id="rId16"/>
    <p:sldId id="284" r:id="rId17"/>
    <p:sldId id="289" r:id="rId18"/>
    <p:sldId id="283" r:id="rId19"/>
    <p:sldId id="274"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bby Davidson" initials="AD" lastIdx="2" clrIdx="0"/>
  <p:cmAuthor id="1" name="John Fredrick" initials="JF"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921" autoAdjust="0"/>
    <p:restoredTop sz="94660"/>
  </p:normalViewPr>
  <p:slideViewPr>
    <p:cSldViewPr>
      <p:cViewPr varScale="1">
        <p:scale>
          <a:sx n="159" d="100"/>
          <a:sy n="159" d="100"/>
        </p:scale>
        <p:origin x="282" y="132"/>
      </p:cViewPr>
      <p:guideLst>
        <p:guide orient="horz" pos="1620"/>
        <p:guide pos="2880"/>
      </p:guideLst>
    </p:cSldViewPr>
  </p:slideViewPr>
  <p:notesTextViewPr>
    <p:cViewPr>
      <p:scale>
        <a:sx n="1" d="1"/>
        <a:sy n="1" d="1"/>
      </p:scale>
      <p:origin x="0" y="0"/>
    </p:cViewPr>
  </p:notesTextViewPr>
  <p:sorterViewPr>
    <p:cViewPr>
      <p:scale>
        <a:sx n="200" d="100"/>
        <a:sy n="200" d="100"/>
      </p:scale>
      <p:origin x="0" y="0"/>
    </p:cViewPr>
  </p:sorterViewPr>
  <p:notesViewPr>
    <p:cSldViewPr>
      <p:cViewPr varScale="1">
        <p:scale>
          <a:sx n="92" d="100"/>
          <a:sy n="92" d="100"/>
        </p:scale>
        <p:origin x="-3540"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87C4F1-2F09-495F-927A-DA7251803ED1}" type="datetimeFigureOut">
              <a:rPr lang="en-US" smtClean="0"/>
              <a:t>3/22/2017</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E04CB7-AF36-4682-9A26-B567D20EAD50}" type="slidenum">
              <a:rPr lang="en-US" smtClean="0"/>
              <a:t>‹#›</a:t>
            </a:fld>
            <a:endParaRPr lang="en-US" dirty="0"/>
          </a:p>
        </p:txBody>
      </p:sp>
    </p:spTree>
    <p:extLst>
      <p:ext uri="{BB962C8B-B14F-4D97-AF65-F5344CB8AC3E}">
        <p14:creationId xmlns:p14="http://schemas.microsoft.com/office/powerpoint/2010/main" val="11688995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B568565-BADD-4A1F-A2D8-8F524E7BA04B}" type="datetimeFigureOut">
              <a:rPr lang="en-US" smtClean="0"/>
              <a:t>3/22/2017</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9C8C6-8EB2-4028-874C-F727987D0E6C}" type="slidenum">
              <a:rPr lang="en-US" smtClean="0"/>
              <a:t>‹#›</a:t>
            </a:fld>
            <a:endParaRPr lang="en-US" dirty="0"/>
          </a:p>
        </p:txBody>
      </p:sp>
    </p:spTree>
    <p:extLst>
      <p:ext uri="{BB962C8B-B14F-4D97-AF65-F5344CB8AC3E}">
        <p14:creationId xmlns:p14="http://schemas.microsoft.com/office/powerpoint/2010/main" val="37069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BAA2E2B-D2B6-4E9B-85D1-422BEE4B385D}" type="slidenum">
              <a:rPr lang="en-US" smtClean="0"/>
              <a:t>2</a:t>
            </a:fld>
            <a:endParaRPr lang="en-US"/>
          </a:p>
        </p:txBody>
      </p:sp>
    </p:spTree>
    <p:extLst>
      <p:ext uri="{BB962C8B-B14F-4D97-AF65-F5344CB8AC3E}">
        <p14:creationId xmlns:p14="http://schemas.microsoft.com/office/powerpoint/2010/main" val="2037256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dirty="0" smtClean="0"/>
              <a:t>Click to edit Master title style</a:t>
            </a:r>
            <a:endParaRPr lang="en-US" dirty="0"/>
          </a:p>
        </p:txBody>
      </p:sp>
      <p:sp>
        <p:nvSpPr>
          <p:cNvPr id="8"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9" name="Slide Number Placeholder 5"/>
          <p:cNvSpPr>
            <a:spLocks noGrp="1"/>
          </p:cNvSpPr>
          <p:nvPr>
            <p:ph type="sldNum" sz="quarter" idx="12"/>
          </p:nvPr>
        </p:nvSpPr>
        <p:spPr>
          <a:xfrm>
            <a:off x="7010400" y="4857750"/>
            <a:ext cx="2133600" cy="273844"/>
          </a:xfrm>
          <a:prstGeom prst="rect">
            <a:avLst/>
          </a:prstGeo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2043353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828747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14842929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114550"/>
            <a:ext cx="5638800" cy="1102519"/>
          </a:xfrm>
        </p:spPr>
        <p:txBody>
          <a:bodyPr/>
          <a:lstStyle>
            <a:lvl1pPr algn="ctr">
              <a:defRPr>
                <a:solidFill>
                  <a:schemeClr val="bg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3333749"/>
            <a:ext cx="5638800" cy="990601"/>
          </a:xfrm>
        </p:spPr>
        <p:txBody>
          <a:bodyPr/>
          <a:lstStyle>
            <a:lvl1pPr marL="0" indent="0" algn="ctr">
              <a:buNone/>
              <a:defRPr>
                <a:solidFill>
                  <a:schemeClr val="bg1">
                    <a:lumMod val="8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6" name="Slide Number Placeholder 5"/>
          <p:cNvSpPr>
            <a:spLocks noGrp="1"/>
          </p:cNvSpPr>
          <p:nvPr>
            <p:ph type="sldNum" sz="quarter" idx="12"/>
          </p:nvPr>
        </p:nvSpPr>
        <p:spPr>
          <a:xfrm>
            <a:off x="7010400" y="4857750"/>
            <a:ext cx="2133600" cy="273844"/>
          </a:xfrm>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2720933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869239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4088127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2827798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Horizont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8229600" cy="1676399"/>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 y="2952749"/>
            <a:ext cx="8229600" cy="164187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18961685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8" name="Footer Placeholder 7"/>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9" name="Slide Number Placeholder 8"/>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21373018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4" name="Footer Placeholder 3"/>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5" name="Slide Number Placeholder 4"/>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2950369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3" name="Footer Placeholder 2"/>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4" name="Slide Number Placeholder 3"/>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4277990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29059024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12826991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7" name="Slide Number Placeholder 6"/>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25884263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260696966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349D20F5-88CF-461D-8D9D-DC32D877111A}"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p>
            <a:endParaRPr lang="en-US" dirty="0"/>
          </a:p>
        </p:txBody>
      </p:sp>
      <p:sp>
        <p:nvSpPr>
          <p:cNvPr id="6" name="Slide Number Placeholder 5"/>
          <p:cNvSpPr>
            <a:spLocks noGrp="1"/>
          </p:cNvSpPr>
          <p:nvPr>
            <p:ph type="sldNum" sz="quarter" idx="12"/>
          </p:nvPr>
        </p:nvSpPr>
        <p:spPr/>
        <p:txBody>
          <a:bodyPr/>
          <a:lstStyle/>
          <a:p>
            <a:fld id="{5B54EAF8-E1E1-4AE5-84C9-122DA47D491A}" type="slidenum">
              <a:rPr lang="en-US" smtClean="0"/>
              <a:t>‹#›</a:t>
            </a:fld>
            <a:endParaRPr lang="en-US" dirty="0"/>
          </a:p>
        </p:txBody>
      </p:sp>
    </p:spTree>
    <p:extLst>
      <p:ext uri="{BB962C8B-B14F-4D97-AF65-F5344CB8AC3E}">
        <p14:creationId xmlns:p14="http://schemas.microsoft.com/office/powerpoint/2010/main" val="162189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496299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73898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8" name="Footer Placeholder 7"/>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9" name="Slide Number Placeholder 8"/>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3472020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4" name="Footer Placeholder 3"/>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5" name="Slide Number Placeholder 4"/>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3498788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3" name="Footer Placeholder 2"/>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4" name="Slide Number Placeholder 3"/>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706459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435677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4767263"/>
            <a:ext cx="2133600" cy="274637"/>
          </a:xfrm>
          <a:prstGeom prst="rect">
            <a:avLst/>
          </a:prstGeom>
        </p:spPr>
        <p:txBody>
          <a:bodyPr/>
          <a:lstStyle/>
          <a:p>
            <a:fld id="{AC89FED2-FEDC-408B-A74C-70F5407E8335}" type="datetimeFigureOut">
              <a:rPr lang="en-US" smtClean="0"/>
              <a:t>3/22/2017</a:t>
            </a:fld>
            <a:endParaRPr lang="en-US" dirty="0"/>
          </a:p>
        </p:txBody>
      </p:sp>
      <p:sp>
        <p:nvSpPr>
          <p:cNvPr id="6" name="Footer Placeholder 5"/>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7" name="Slide Number Placeholder 6"/>
          <p:cNvSpPr>
            <a:spLocks noGrp="1"/>
          </p:cNvSpPr>
          <p:nvPr>
            <p:ph type="sldNum" sz="quarter" idx="12"/>
          </p:nvPr>
        </p:nvSpPr>
        <p:spPr>
          <a:xfrm>
            <a:off x="6553200" y="4767263"/>
            <a:ext cx="2133600" cy="274637"/>
          </a:xfrm>
          <a:prstGeom prst="rect">
            <a:avLst/>
          </a:prstGeom>
        </p:spPr>
        <p:txBody>
          <a:bodyPr/>
          <a:lstStyle/>
          <a:p>
            <a:fld id="{ACED468C-1D0D-4CB8-B34E-4E03EFB581F3}" type="slidenum">
              <a:rPr lang="en-US" smtClean="0"/>
              <a:t>‹#›</a:t>
            </a:fld>
            <a:endParaRPr lang="en-US" dirty="0"/>
          </a:p>
        </p:txBody>
      </p:sp>
    </p:spTree>
    <p:extLst>
      <p:ext uri="{BB962C8B-B14F-4D97-AF65-F5344CB8AC3E}">
        <p14:creationId xmlns:p14="http://schemas.microsoft.com/office/powerpoint/2010/main" val="21666462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76200" y="4812506"/>
            <a:ext cx="2133600" cy="273844"/>
          </a:xfrm>
          <a:prstGeom prst="rect">
            <a:avLst/>
          </a:prstGeom>
        </p:spPr>
        <p:txBody>
          <a:bodyPr/>
          <a:lstStyle>
            <a:lvl1pPr>
              <a:defRPr>
                <a:solidFill>
                  <a:schemeClr val="bg1">
                    <a:lumMod val="85000"/>
                  </a:schemeClr>
                </a:solidFill>
              </a:defRPr>
            </a:lvl1p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15026507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76200" y="4812506"/>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B54EAF8-E1E1-4AE5-84C9-122DA47D491A}" type="slidenum">
              <a:rPr lang="en-US" smtClean="0"/>
              <a:pPr/>
              <a:t>‹#›</a:t>
            </a:fld>
            <a:endParaRPr lang="en-US" dirty="0"/>
          </a:p>
        </p:txBody>
      </p:sp>
    </p:spTree>
    <p:extLst>
      <p:ext uri="{BB962C8B-B14F-4D97-AF65-F5344CB8AC3E}">
        <p14:creationId xmlns:p14="http://schemas.microsoft.com/office/powerpoint/2010/main" val="108447626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spcBef>
          <a:spcPct val="0"/>
        </a:spcBef>
        <a:buNone/>
        <a:defRPr sz="3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drjengineering.org/irc" TargetMode="Externa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drjengineering.org/irc" TargetMode="Externa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hyperlink" Target="drjengineering.org/irc" TargetMode="Externa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hyperlink" Target="drjengineering.org/irc" TargetMode="Externa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Use of Cantilevered Sill Plates with MPCWT to Align with Varying Thicknesses of Exterior Sheathing</a:t>
            </a:r>
            <a:endParaRPr lang="en-US" dirty="0"/>
          </a:p>
        </p:txBody>
      </p:sp>
      <p:sp>
        <p:nvSpPr>
          <p:cNvPr id="3" name="Subtitle 2"/>
          <p:cNvSpPr>
            <a:spLocks noGrp="1"/>
          </p:cNvSpPr>
          <p:nvPr>
            <p:ph type="subTitle" idx="1"/>
          </p:nvPr>
        </p:nvSpPr>
        <p:spPr/>
        <p:txBody>
          <a:bodyPr/>
          <a:lstStyle/>
          <a:p>
            <a:r>
              <a:rPr lang="en-US" dirty="0" smtClean="0"/>
              <a:t>Overview</a:t>
            </a:r>
          </a:p>
          <a:p>
            <a:r>
              <a:rPr lang="en-US" dirty="0" smtClean="0"/>
              <a:t>Revised 3/22/2017</a:t>
            </a:r>
            <a:endParaRPr lang="en-US" dirty="0"/>
          </a:p>
        </p:txBody>
      </p:sp>
    </p:spTree>
    <p:extLst>
      <p:ext uri="{BB962C8B-B14F-4D97-AF65-F5344CB8AC3E}">
        <p14:creationId xmlns:p14="http://schemas.microsoft.com/office/powerpoint/2010/main" val="3628157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With a maximum 1-</a:t>
            </a:r>
            <a:r>
              <a:rPr lang="en-US" baseline="30000" dirty="0" smtClean="0"/>
              <a:t>9</a:t>
            </a:r>
            <a:r>
              <a:rPr lang="en-US" dirty="0" smtClean="0"/>
              <a:t>/</a:t>
            </a:r>
            <a:r>
              <a:rPr lang="en-US" baseline="-25000" dirty="0" smtClean="0"/>
              <a:t>16</a:t>
            </a:r>
            <a:r>
              <a:rPr lang="en-US" dirty="0" smtClean="0"/>
              <a:t>" cantilever, one </a:t>
            </a:r>
            <a:r>
              <a:rPr lang="en-US" dirty="0"/>
              <a:t>of the two verticals bears on the bottom chord and sill plate over the </a:t>
            </a:r>
            <a:r>
              <a:rPr lang="en-US" dirty="0" smtClean="0"/>
              <a:t>foundation. </a:t>
            </a:r>
          </a:p>
          <a:p>
            <a:r>
              <a:rPr lang="en-US" dirty="0" smtClean="0"/>
              <a:t>The </a:t>
            </a:r>
            <a:r>
              <a:rPr lang="en-US" dirty="0"/>
              <a:t>truss plate connecting the end verticals to the truss bottom chord will assist in transferring load into the truss bottom chord. </a:t>
            </a:r>
          </a:p>
        </p:txBody>
      </p:sp>
      <p:pic>
        <p:nvPicPr>
          <p:cNvPr id="8" name="Content Placeholder 4"/>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2087" t="10803" r="53756" b="9965"/>
          <a:stretch/>
        </p:blipFill>
        <p:spPr bwMode="auto">
          <a:xfrm>
            <a:off x="5485556" y="753564"/>
            <a:ext cx="2743200" cy="3801887"/>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6019800" y="1242682"/>
            <a:ext cx="2209800" cy="304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1" name="Rectangle 10"/>
          <p:cNvSpPr/>
          <p:nvPr/>
        </p:nvSpPr>
        <p:spPr>
          <a:xfrm>
            <a:off x="6019800" y="2327645"/>
            <a:ext cx="533400" cy="304800"/>
          </a:xfrm>
          <a:prstGeom prst="rect">
            <a:avLst/>
          </a:prstGeom>
          <a:pattFill prst="dashHorz">
            <a:fgClr>
              <a:schemeClr val="bg2"/>
            </a:fgClr>
            <a:bgClr>
              <a:schemeClr val="accent4"/>
            </a:bgClr>
          </a:patt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117266" y="1526216"/>
            <a:ext cx="114300" cy="1066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2" name="Down Arrow 11"/>
          <p:cNvSpPr/>
          <p:nvPr/>
        </p:nvSpPr>
        <p:spPr>
          <a:xfrm>
            <a:off x="5954233" y="2571750"/>
            <a:ext cx="664534" cy="827567"/>
          </a:xfrm>
          <a:prstGeom prst="downArrow">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13" name="Rectangle 12"/>
          <p:cNvSpPr/>
          <p:nvPr/>
        </p:nvSpPr>
        <p:spPr>
          <a:xfrm>
            <a:off x="6014474" y="1540836"/>
            <a:ext cx="114300" cy="1066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98056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smtClean="0"/>
              <a:t>Two general engineering principles apply to this situation. </a:t>
            </a:r>
          </a:p>
          <a:p>
            <a:pPr lvl="1"/>
            <a:r>
              <a:rPr lang="en-US" dirty="0" smtClean="0"/>
              <a:t>First, loads flow to the stiffest members. </a:t>
            </a:r>
          </a:p>
          <a:p>
            <a:pPr lvl="2"/>
            <a:r>
              <a:rPr lang="en-US" dirty="0" smtClean="0"/>
              <a:t>Since the foundation is the stiffest location, it will attract the load. </a:t>
            </a:r>
          </a:p>
          <a:p>
            <a:pPr lvl="1"/>
            <a:r>
              <a:rPr lang="en-US" dirty="0" smtClean="0"/>
              <a:t>Second, loads follow a load path through solid materials at up to a 45° angle from the point of loading. </a:t>
            </a:r>
          </a:p>
          <a:p>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5441710" y="1200150"/>
            <a:ext cx="2451579"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 name="Rectangle 19"/>
          <p:cNvSpPr/>
          <p:nvPr/>
        </p:nvSpPr>
        <p:spPr>
          <a:xfrm>
            <a:off x="5911239" y="1896583"/>
            <a:ext cx="114300" cy="1066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22" name="Right Triangle 21"/>
          <p:cNvSpPr/>
          <p:nvPr/>
        </p:nvSpPr>
        <p:spPr>
          <a:xfrm>
            <a:off x="5911239" y="2571750"/>
            <a:ext cx="274320" cy="27432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931021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In </a:t>
            </a:r>
            <a:r>
              <a:rPr lang="en-US" dirty="0"/>
              <a:t>addition, a general “rule-of-thumb” formula allows a sill overhang of ½ the plate thickness. </a:t>
            </a:r>
            <a:endParaRPr lang="en-US" dirty="0" smtClean="0"/>
          </a:p>
          <a:p>
            <a:r>
              <a:rPr lang="en-US" dirty="0" smtClean="0"/>
              <a:t>In </a:t>
            </a:r>
            <a:r>
              <a:rPr lang="en-US" dirty="0"/>
              <a:t>this case, the bottom chord of the truss and the sill plate equals 3", allowing up to a </a:t>
            </a:r>
            <a:r>
              <a:rPr lang="en-US" dirty="0" smtClean="0"/>
              <a:t>1-</a:t>
            </a:r>
            <a:r>
              <a:rPr lang="en-US" baseline="30000" dirty="0" smtClean="0"/>
              <a:t>1</a:t>
            </a:r>
            <a:r>
              <a:rPr lang="en-US" dirty="0" smtClean="0"/>
              <a:t>/</a:t>
            </a:r>
            <a:r>
              <a:rPr lang="en-US" baseline="-25000" dirty="0" smtClean="0"/>
              <a:t>2</a:t>
            </a:r>
            <a:r>
              <a:rPr lang="en-US" dirty="0"/>
              <a:t>" cantilever using this rule of thumb. </a:t>
            </a:r>
          </a:p>
          <a:p>
            <a:endParaRPr lang="en-US" dirty="0"/>
          </a:p>
        </p:txBody>
      </p:sp>
      <p:pic>
        <p:nvPicPr>
          <p:cNvPr id="8" name="Content Placeholder 4"/>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4039" t="42357" r="72790" b="35304"/>
          <a:stretch/>
        </p:blipFill>
        <p:spPr bwMode="auto">
          <a:xfrm>
            <a:off x="5367647" y="1581150"/>
            <a:ext cx="3111336" cy="2316900"/>
          </a:xfrm>
          <a:prstGeom prst="rect">
            <a:avLst/>
          </a:prstGeom>
          <a:ln>
            <a:noFill/>
          </a:ln>
          <a:extLst>
            <a:ext uri="{53640926-AAD7-44D8-BBD7-CCE9431645EC}">
              <a14:shadowObscured xmlns:a14="http://schemas.microsoft.com/office/drawing/2010/main"/>
            </a:ext>
          </a:extLst>
        </p:spPr>
      </p:pic>
      <p:sp>
        <p:nvSpPr>
          <p:cNvPr id="9" name="Rectangle 8"/>
          <p:cNvSpPr/>
          <p:nvPr/>
        </p:nvSpPr>
        <p:spPr>
          <a:xfrm>
            <a:off x="6266448" y="2208798"/>
            <a:ext cx="1447800" cy="381000"/>
          </a:xfrm>
          <a:prstGeom prst="rect">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6172200" y="2595500"/>
            <a:ext cx="362395" cy="1295400"/>
          </a:xfrm>
          <a:prstGeom prst="rect">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260497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a:t>Where the floor truss runs parallel to the foundation (typically on a gable end), it is typically more lightly loaded. </a:t>
            </a:r>
            <a:endParaRPr lang="en-US" dirty="0" smtClean="0"/>
          </a:p>
          <a:p>
            <a:r>
              <a:rPr lang="en-US" dirty="0" smtClean="0"/>
              <a:t>With </a:t>
            </a:r>
            <a:r>
              <a:rPr lang="en-US" dirty="0"/>
              <a:t>a maximum </a:t>
            </a:r>
            <a:r>
              <a:rPr lang="en-US" dirty="0" smtClean="0"/>
              <a:t>1-</a:t>
            </a:r>
            <a:r>
              <a:rPr lang="en-US" baseline="30000" dirty="0" smtClean="0"/>
              <a:t>9</a:t>
            </a:r>
            <a:r>
              <a:rPr lang="en-US" dirty="0" smtClean="0"/>
              <a:t>/</a:t>
            </a:r>
            <a:r>
              <a:rPr lang="en-US" baseline="-25000" dirty="0" smtClean="0"/>
              <a:t>16</a:t>
            </a:r>
            <a:r>
              <a:rPr lang="en-US" dirty="0"/>
              <a:t>" cantilever of the sill plate in this condition, the ladder truss is </a:t>
            </a:r>
            <a:r>
              <a:rPr lang="en-US" dirty="0" smtClean="0"/>
              <a:t>3-</a:t>
            </a:r>
            <a:r>
              <a:rPr lang="en-US" baseline="30000" dirty="0" smtClean="0"/>
              <a:t>1</a:t>
            </a:r>
            <a:r>
              <a:rPr lang="en-US" dirty="0" smtClean="0"/>
              <a:t>/</a:t>
            </a:r>
            <a:r>
              <a:rPr lang="en-US" baseline="-25000" dirty="0" smtClean="0"/>
              <a:t>2</a:t>
            </a:r>
            <a:r>
              <a:rPr lang="en-US" dirty="0"/>
              <a:t>" wide, so 2" bears on the sill plate over the foundation. </a:t>
            </a:r>
            <a:endParaRPr lang="en-US" dirty="0" smtClean="0"/>
          </a:p>
          <a:p>
            <a:endParaRPr lang="en-US" dirty="0"/>
          </a:p>
        </p:txBody>
      </p:sp>
      <p:pic>
        <p:nvPicPr>
          <p:cNvPr id="6" name="Content Placeholder 5"/>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52629" t="10803" r="3067" b="9965"/>
          <a:stretch/>
        </p:blipFill>
        <p:spPr bwMode="auto">
          <a:xfrm>
            <a:off x="5562600" y="742950"/>
            <a:ext cx="2743200" cy="3789273"/>
          </a:xfrm>
          <a:prstGeom prst="rect">
            <a:avLst/>
          </a:prstGeom>
          <a:ln>
            <a:noFill/>
          </a:ln>
          <a:extLst>
            <a:ext uri="{53640926-AAD7-44D8-BBD7-CCE9431645EC}">
              <a14:shadowObscured xmlns:a14="http://schemas.microsoft.com/office/drawing/2010/main"/>
            </a:ext>
          </a:extLst>
        </p:spPr>
      </p:pic>
      <p:sp>
        <p:nvSpPr>
          <p:cNvPr id="7" name="Rectangle 6"/>
          <p:cNvSpPr/>
          <p:nvPr/>
        </p:nvSpPr>
        <p:spPr>
          <a:xfrm>
            <a:off x="6055425" y="1242682"/>
            <a:ext cx="2209800" cy="304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8" name="Down Arrow 7"/>
          <p:cNvSpPr/>
          <p:nvPr/>
        </p:nvSpPr>
        <p:spPr>
          <a:xfrm>
            <a:off x="6013608" y="2625580"/>
            <a:ext cx="664534" cy="827567"/>
          </a:xfrm>
          <a:prstGeom prst="downArrow">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9" name="Rectangle 8"/>
          <p:cNvSpPr/>
          <p:nvPr/>
        </p:nvSpPr>
        <p:spPr>
          <a:xfrm>
            <a:off x="6062131" y="1547482"/>
            <a:ext cx="272026" cy="1072186"/>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363931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77500" lnSpcReduction="20000"/>
          </a:bodyPr>
          <a:lstStyle/>
          <a:p>
            <a:r>
              <a:rPr lang="en-US" dirty="0" smtClean="0"/>
              <a:t>The </a:t>
            </a:r>
            <a:r>
              <a:rPr lang="en-US" dirty="0"/>
              <a:t>stiffness of the foundation attracts the load, and the load is </a:t>
            </a:r>
            <a:r>
              <a:rPr lang="en-US" dirty="0" smtClean="0"/>
              <a:t>distributed </a:t>
            </a:r>
            <a:r>
              <a:rPr lang="en-US" dirty="0"/>
              <a:t>through the bottom chord and sill plate at a 45° angle. </a:t>
            </a:r>
            <a:endParaRPr lang="en-US" dirty="0" smtClean="0"/>
          </a:p>
          <a:p>
            <a:r>
              <a:rPr lang="en-US" dirty="0" smtClean="0"/>
              <a:t>The </a:t>
            </a:r>
            <a:r>
              <a:rPr lang="en-US" dirty="0"/>
              <a:t>rule-of-thumb </a:t>
            </a:r>
            <a:r>
              <a:rPr lang="en-US" dirty="0" smtClean="0"/>
              <a:t>returns </a:t>
            </a:r>
            <a:r>
              <a:rPr lang="en-US" dirty="0"/>
              <a:t>the same result. </a:t>
            </a:r>
          </a:p>
          <a:p>
            <a:r>
              <a:rPr lang="en-US" dirty="0" smtClean="0"/>
              <a:t>This </a:t>
            </a:r>
            <a:r>
              <a:rPr lang="en-US" dirty="0"/>
              <a:t>situation also does not require any special truss </a:t>
            </a:r>
            <a:r>
              <a:rPr lang="en-US" dirty="0" smtClean="0"/>
              <a:t>design.</a:t>
            </a:r>
            <a:endParaRPr lang="en-US" dirty="0"/>
          </a:p>
        </p:txBody>
      </p:sp>
      <p:pic>
        <p:nvPicPr>
          <p:cNvPr id="3074"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5437763" y="1200150"/>
            <a:ext cx="2459474" cy="339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Right Triangle 9"/>
          <p:cNvSpPr/>
          <p:nvPr/>
        </p:nvSpPr>
        <p:spPr>
          <a:xfrm>
            <a:off x="5887489" y="2571750"/>
            <a:ext cx="274320" cy="274320"/>
          </a:xfrm>
          <a:prstGeom prst="rtTriangl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372524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Truss </a:t>
            </a:r>
            <a:r>
              <a:rPr lang="en-US" dirty="0"/>
              <a:t>to </a:t>
            </a:r>
            <a:r>
              <a:rPr lang="en-US" dirty="0" smtClean="0"/>
              <a:t>sill </a:t>
            </a:r>
            <a:r>
              <a:rPr lang="en-US" dirty="0"/>
              <a:t>plate and </a:t>
            </a:r>
            <a:r>
              <a:rPr lang="en-US" dirty="0" smtClean="0"/>
              <a:t>sill </a:t>
            </a:r>
            <a:r>
              <a:rPr lang="en-US" dirty="0"/>
              <a:t>plate to </a:t>
            </a:r>
            <a:r>
              <a:rPr lang="en-US" dirty="0" smtClean="0"/>
              <a:t>foundation connections are required.</a:t>
            </a:r>
          </a:p>
          <a:p>
            <a:r>
              <a:rPr lang="en-US" dirty="0" smtClean="0"/>
              <a:t>Consult </a:t>
            </a:r>
            <a:r>
              <a:rPr lang="en-US" dirty="0"/>
              <a:t>the locally adopted building </a:t>
            </a:r>
            <a:r>
              <a:rPr lang="en-US" dirty="0" smtClean="0"/>
              <a:t>code for connection requirements</a:t>
            </a:r>
            <a:r>
              <a:rPr lang="en-US" dirty="0"/>
              <a:t>.</a:t>
            </a:r>
          </a:p>
          <a:p>
            <a:endParaRPr lang="en-US" dirty="0"/>
          </a:p>
        </p:txBody>
      </p:sp>
      <p:pic>
        <p:nvPicPr>
          <p:cNvPr id="7" name="Content Placeholder 4"/>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tretch/>
        </p:blipFill>
        <p:spPr bwMode="auto">
          <a:xfrm>
            <a:off x="4648200" y="1331509"/>
            <a:ext cx="4038600" cy="3131356"/>
          </a:xfrm>
          <a:prstGeom prst="rect">
            <a:avLst/>
          </a:prstGeom>
          <a:ln>
            <a:noFill/>
          </a:ln>
          <a:extLst>
            <a:ext uri="{53640926-AAD7-44D8-BBD7-CCE9431645EC}">
              <a14:shadowObscured xmlns:a14="http://schemas.microsoft.com/office/drawing/2010/main"/>
            </a:ext>
          </a:extLst>
        </p:spPr>
      </p:pic>
      <p:sp>
        <p:nvSpPr>
          <p:cNvPr id="6" name="Oval 5"/>
          <p:cNvSpPr/>
          <p:nvPr/>
        </p:nvSpPr>
        <p:spPr>
          <a:xfrm>
            <a:off x="4876800" y="2647950"/>
            <a:ext cx="1004081" cy="60853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6934200" y="2647950"/>
            <a:ext cx="1004081" cy="608533"/>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32604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Discussion</a:t>
            </a:r>
            <a:endParaRPr lang="en-US" dirty="0"/>
          </a:p>
        </p:txBody>
      </p:sp>
      <p:sp>
        <p:nvSpPr>
          <p:cNvPr id="3" name="Content Placeholder 2"/>
          <p:cNvSpPr>
            <a:spLocks noGrp="1"/>
          </p:cNvSpPr>
          <p:nvPr>
            <p:ph sz="half" idx="1"/>
          </p:nvPr>
        </p:nvSpPr>
        <p:spPr/>
        <p:txBody>
          <a:bodyPr>
            <a:normAutofit fontScale="70000" lnSpcReduction="20000"/>
          </a:bodyPr>
          <a:lstStyle/>
          <a:p>
            <a:r>
              <a:rPr lang="en-US" smtClean="0"/>
              <a:t>The truss-sill plate connection should be as close as practical to the line of sill plate anchor bolts to prevent parallel to grain bending in the sill plate when loaded in uplift. </a:t>
            </a:r>
          </a:p>
          <a:p>
            <a:r>
              <a:rPr lang="en-US" smtClean="0"/>
              <a:t>One of the primary purposes of this connection is to resist uplift on the trusses from the walls above. </a:t>
            </a:r>
          </a:p>
          <a:p>
            <a:r>
              <a:rPr lang="en-US" smtClean="0"/>
              <a:t>No additional consideration is required due to the cantilever. </a:t>
            </a:r>
            <a:endParaRPr lang="en-US" dirty="0" smtClean="0"/>
          </a:p>
        </p:txBody>
      </p:sp>
      <p:pic>
        <p:nvPicPr>
          <p:cNvPr id="5122"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a:xfrm>
            <a:off x="5134223" y="2186942"/>
            <a:ext cx="3066554" cy="1420491"/>
          </a:xfrm>
        </p:spPr>
      </p:pic>
    </p:spTree>
    <p:extLst>
      <p:ext uri="{BB962C8B-B14F-4D97-AF65-F5344CB8AC3E}">
        <p14:creationId xmlns:p14="http://schemas.microsoft.com/office/powerpoint/2010/main" val="39817028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Findings</a:t>
            </a:r>
            <a:endParaRPr lang="en-US" dirty="0"/>
          </a:p>
        </p:txBody>
      </p:sp>
      <p:sp>
        <p:nvSpPr>
          <p:cNvPr id="3" name="Content Placeholder 2"/>
          <p:cNvSpPr>
            <a:spLocks noGrp="1"/>
          </p:cNvSpPr>
          <p:nvPr>
            <p:ph idx="1"/>
          </p:nvPr>
        </p:nvSpPr>
        <p:spPr/>
        <p:txBody>
          <a:bodyPr>
            <a:normAutofit fontScale="92500"/>
          </a:bodyPr>
          <a:lstStyle/>
          <a:p>
            <a:r>
              <a:rPr lang="en-US" smtClean="0"/>
              <a:t>Sill plates supporting metal plate connected wood truss floor systems as described in this presentation may be cantilevered up to 1-9/16" without requiring design of the trusses for a cantilevered condition. </a:t>
            </a:r>
          </a:p>
          <a:p>
            <a:r>
              <a:rPr lang="en-US" smtClean="0"/>
              <a:t>Truss to sill plate uplift connections, where required, are made per the applicable building code for the non-cantilevered condition. </a:t>
            </a:r>
          </a:p>
          <a:p>
            <a:r>
              <a:rPr lang="en-US" smtClean="0"/>
              <a:t>No additional design for the connection is required.</a:t>
            </a:r>
          </a:p>
          <a:p>
            <a:r>
              <a:rPr lang="en-US" smtClean="0"/>
              <a:t>In all cases, consult the local building code for sill plate to foundation and floor system to sill plate connection requirements.   </a:t>
            </a:r>
          </a:p>
          <a:p>
            <a:endParaRPr lang="en-US" dirty="0"/>
          </a:p>
        </p:txBody>
      </p:sp>
    </p:spTree>
    <p:extLst>
      <p:ext uri="{BB962C8B-B14F-4D97-AF65-F5344CB8AC3E}">
        <p14:creationId xmlns:p14="http://schemas.microsoft.com/office/powerpoint/2010/main" val="2869465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References</a:t>
            </a:r>
            <a:endParaRPr lang="en-US" dirty="0"/>
          </a:p>
        </p:txBody>
      </p:sp>
      <p:sp>
        <p:nvSpPr>
          <p:cNvPr id="3" name="Content Placeholder 2"/>
          <p:cNvSpPr>
            <a:spLocks noGrp="1"/>
          </p:cNvSpPr>
          <p:nvPr>
            <p:ph idx="1"/>
          </p:nvPr>
        </p:nvSpPr>
        <p:spPr/>
        <p:txBody>
          <a:bodyPr>
            <a:normAutofit/>
          </a:bodyPr>
          <a:lstStyle/>
          <a:p>
            <a:pPr lvl="0"/>
            <a:r>
              <a:rPr lang="en-US" i="1" smtClean="0"/>
              <a:t>International Residential Code</a:t>
            </a:r>
            <a:r>
              <a:rPr lang="en-US" smtClean="0"/>
              <a:t> (</a:t>
            </a:r>
            <a:r>
              <a:rPr lang="en-US" i="1" smtClean="0"/>
              <a:t>IRC</a:t>
            </a:r>
            <a:r>
              <a:rPr lang="en-US" smtClean="0"/>
              <a:t>), International Code Council.</a:t>
            </a:r>
          </a:p>
          <a:p>
            <a:r>
              <a:rPr lang="en-US" i="1" smtClean="0"/>
              <a:t>Building Component Safety Information</a:t>
            </a:r>
            <a:r>
              <a:rPr lang="en-US" smtClean="0"/>
              <a:t> (</a:t>
            </a:r>
            <a:r>
              <a:rPr lang="en-US" i="1" smtClean="0"/>
              <a:t>BCSI</a:t>
            </a:r>
            <a:r>
              <a:rPr lang="en-US" smtClean="0"/>
              <a:t>), Structural Building Components Association (SBCA) and the Truss Plate Institute (TPI).</a:t>
            </a:r>
            <a:endParaRPr lang="en-US" dirty="0"/>
          </a:p>
        </p:txBody>
      </p:sp>
    </p:spTree>
    <p:extLst>
      <p:ext uri="{BB962C8B-B14F-4D97-AF65-F5344CB8AC3E}">
        <p14:creationId xmlns:p14="http://schemas.microsoft.com/office/powerpoint/2010/main" val="1525433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2"/>
          <p:cNvSpPr>
            <a:spLocks noChangeArrowheads="1"/>
          </p:cNvSpPr>
          <p:nvPr/>
        </p:nvSpPr>
        <p:spPr bwMode="auto">
          <a:xfrm>
            <a:off x="1295400" y="1123949"/>
            <a:ext cx="6553200" cy="2677656"/>
          </a:xfrm>
          <a:prstGeom prst="rect">
            <a:avLst/>
          </a:prstGeom>
          <a:solidFill>
            <a:schemeClr val="accent2"/>
          </a:solidFill>
          <a:ln>
            <a:noFill/>
          </a:ln>
          <a:effectLst/>
        </p:spPr>
        <p:txBody>
          <a:bodyPr vert="horz" wrap="square" lIns="228600" tIns="228600" rIns="228600" bIns="228600" numCol="1" anchor="ctr" anchorCtr="0" compatLnSpc="1">
            <a:prstTxWarp prst="textNoShape">
              <a:avLst/>
            </a:prstTxWarp>
            <a:spAutoFit/>
          </a:bodyPr>
          <a:lstStyle/>
          <a:p>
            <a:pPr algn="just" eaLnBrk="0" fontAlgn="base" hangingPunct="0">
              <a:spcBef>
                <a:spcPct val="0"/>
              </a:spcBef>
              <a:spcAft>
                <a:spcPct val="0"/>
              </a:spcAft>
            </a:pPr>
            <a:r>
              <a:rPr lang="en-US" altLang="en-US" b="1" dirty="0" smtClean="0">
                <a:solidFill>
                  <a:schemeClr val="bg1"/>
                </a:solidFill>
                <a:latin typeface="Segoe UI" panose="020B0502040204020203" pitchFamily="34" charset="0"/>
                <a:cs typeface="Segoe UI" panose="020B0502040204020203" pitchFamily="34" charset="0"/>
              </a:rPr>
              <a:t>SBCA</a:t>
            </a:r>
            <a:r>
              <a:rPr lang="en-US" altLang="en-US" dirty="0">
                <a:solidFill>
                  <a:schemeClr val="bg1"/>
                </a:solidFill>
                <a:latin typeface="Segoe UI" panose="020B0502040204020203" pitchFamily="34" charset="0"/>
                <a:cs typeface="Segoe UI" panose="020B0502040204020203" pitchFamily="34" charset="0"/>
              </a:rPr>
              <a:t> has been the voice of the structural building components industry since 1983, providing educational programs and technical information, disseminating industry news, and facilitating networking opportunities for manufacturers of roof trusses, wall panels and floor trusses. </a:t>
            </a:r>
            <a:r>
              <a:rPr lang="en-US" altLang="en-US" b="1" dirty="0">
                <a:solidFill>
                  <a:schemeClr val="bg1"/>
                </a:solidFill>
                <a:latin typeface="Segoe UI" panose="020B0502040204020203" pitchFamily="34" charset="0"/>
                <a:cs typeface="Segoe UI" panose="020B0502040204020203" pitchFamily="34" charset="0"/>
              </a:rPr>
              <a:t>SBCA</a:t>
            </a:r>
            <a:r>
              <a:rPr lang="en-US" altLang="en-US" dirty="0">
                <a:solidFill>
                  <a:schemeClr val="bg1"/>
                </a:solidFill>
                <a:latin typeface="Segoe UI" panose="020B0502040204020203" pitchFamily="34" charset="0"/>
                <a:cs typeface="Segoe UI" panose="020B0502040204020203" pitchFamily="34" charset="0"/>
              </a:rPr>
              <a:t> endeavors to expand component manufacturers’ market share and enhance the professionalism of the component manufacturing industry</a:t>
            </a:r>
            <a:r>
              <a:rPr lang="en-US" altLang="en-US" dirty="0" smtClean="0">
                <a:solidFill>
                  <a:schemeClr val="bg1"/>
                </a:solidFill>
                <a:latin typeface="Segoe UI" panose="020B0502040204020203" pitchFamily="34" charset="0"/>
                <a:cs typeface="Segoe UI" panose="020B0502040204020203" pitchFamily="34" charset="0"/>
              </a:rPr>
              <a:t>.</a:t>
            </a:r>
          </a:p>
        </p:txBody>
      </p:sp>
      <p:sp>
        <p:nvSpPr>
          <p:cNvPr id="12" name="TextBox 11"/>
          <p:cNvSpPr txBox="1"/>
          <p:nvPr/>
        </p:nvSpPr>
        <p:spPr>
          <a:xfrm>
            <a:off x="1961028" y="4095750"/>
            <a:ext cx="5221942" cy="307777"/>
          </a:xfrm>
          <a:prstGeom prst="rect">
            <a:avLst/>
          </a:prstGeom>
          <a:noFill/>
        </p:spPr>
        <p:txBody>
          <a:bodyPr wrap="none" rtlCol="0">
            <a:spAutoFit/>
          </a:bodyPr>
          <a:lstStyle/>
          <a:p>
            <a:pPr algn="ctr"/>
            <a:r>
              <a:rPr lang="en-US" altLang="en-US" sz="1400" dirty="0" smtClean="0">
                <a:latin typeface="Segoe UI" panose="020B0502040204020203" pitchFamily="34" charset="0"/>
                <a:cs typeface="Segoe UI" panose="020B0502040204020203" pitchFamily="34" charset="0"/>
              </a:rPr>
              <a:t>Copyright © 2017 Structural Building Components Association. </a:t>
            </a:r>
          </a:p>
        </p:txBody>
      </p:sp>
    </p:spTree>
    <p:extLst>
      <p:ext uri="{BB962C8B-B14F-4D97-AF65-F5344CB8AC3E}">
        <p14:creationId xmlns:p14="http://schemas.microsoft.com/office/powerpoint/2010/main" val="2897084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half" idx="1"/>
          </p:nvPr>
        </p:nvSpPr>
        <p:spPr/>
        <p:txBody>
          <a:bodyPr>
            <a:normAutofit fontScale="85000" lnSpcReduction="10000"/>
          </a:bodyPr>
          <a:lstStyle/>
          <a:p>
            <a:r>
              <a:rPr lang="en-US" dirty="0"/>
              <a:t>The prescriptive residential energy code requirements found in the </a:t>
            </a:r>
            <a:r>
              <a:rPr lang="en-US" i="1" dirty="0"/>
              <a:t>2009</a:t>
            </a:r>
            <a:r>
              <a:rPr lang="en-US" dirty="0"/>
              <a:t>, </a:t>
            </a:r>
            <a:r>
              <a:rPr lang="en-US" i="1" dirty="0"/>
              <a:t>2012</a:t>
            </a:r>
            <a:r>
              <a:rPr lang="en-US" dirty="0"/>
              <a:t> and </a:t>
            </a:r>
            <a:r>
              <a:rPr lang="en-US" i="1" dirty="0"/>
              <a:t>2015</a:t>
            </a:r>
            <a:r>
              <a:rPr lang="en-US" dirty="0"/>
              <a:t> </a:t>
            </a:r>
            <a:r>
              <a:rPr lang="en-US" i="1" dirty="0"/>
              <a:t>International Residential Code</a:t>
            </a:r>
            <a:r>
              <a:rPr lang="en-US" dirty="0"/>
              <a:t> (</a:t>
            </a:r>
            <a:r>
              <a:rPr lang="en-US" i="1" dirty="0"/>
              <a:t>IRC</a:t>
            </a:r>
            <a:r>
              <a:rPr lang="en-US" dirty="0"/>
              <a:t>) include requirements for continuous insulation at foundations (</a:t>
            </a:r>
            <a:r>
              <a:rPr lang="en-US" u="sng" dirty="0">
                <a:hlinkClick r:id="rId2" action="ppaction://hlinkfile"/>
              </a:rPr>
              <a:t>Table </a:t>
            </a:r>
            <a:r>
              <a:rPr lang="en-US" u="sng" dirty="0" smtClean="0">
                <a:hlinkClick r:id="rId2" action="ppaction://hlinkfile"/>
              </a:rPr>
              <a:t>N1102.1</a:t>
            </a:r>
            <a:r>
              <a:rPr lang="en-US" dirty="0" smtClean="0"/>
              <a:t>) </a:t>
            </a:r>
            <a:r>
              <a:rPr lang="en-US" dirty="0"/>
              <a:t>in several climate zones. </a:t>
            </a:r>
            <a:endParaRPr lang="en-US" dirty="0" smtClean="0"/>
          </a:p>
        </p:txBody>
      </p:sp>
      <p:pic>
        <p:nvPicPr>
          <p:cNvPr id="1027" name="Picture 3"/>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tretch>
            <a:fillRect/>
          </a:stretch>
        </p:blipFill>
        <p:spPr bwMode="auto">
          <a:xfrm>
            <a:off x="5231767" y="2000998"/>
            <a:ext cx="2871465" cy="1792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44372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sz="half" idx="1"/>
          </p:nvPr>
        </p:nvSpPr>
        <p:spPr/>
        <p:txBody>
          <a:bodyPr>
            <a:normAutofit fontScale="77500" lnSpcReduction="20000"/>
          </a:bodyPr>
          <a:lstStyle/>
          <a:p>
            <a:r>
              <a:rPr lang="en-US" smtClean="0"/>
              <a:t>This presentation discusses the issue of cantilevered sill plates supporting metal plate connected wood trusses (MPCWT) installed parallel and perpendicular to the foundation walls where there is a potential for discontinuous planes between the exterior wall above the sill plate and the foundation insulation planes.</a:t>
            </a:r>
            <a:endParaRPr lang="en-US" dirty="0"/>
          </a:p>
        </p:txBody>
      </p:sp>
      <p:pic>
        <p:nvPicPr>
          <p:cNvPr id="5" name="Content Placeholder 4"/>
          <p:cNvPicPr>
            <a:picLocks noGrp="1"/>
          </p:cNvPicPr>
          <p:nvPr>
            <p:ph sz="half" idx="2"/>
          </p:nvPr>
        </p:nvPicPr>
        <p:blipFill rotWithShape="1">
          <a:blip r:embed="rId2" cstate="print">
            <a:extLst>
              <a:ext uri="{28A0092B-C50C-407E-A947-70E740481C1C}">
                <a14:useLocalDpi xmlns:a14="http://schemas.microsoft.com/office/drawing/2010/main" val="0"/>
              </a:ext>
            </a:extLst>
          </a:blip>
          <a:srcRect l="3774" t="9771" r="3774" b="12069"/>
          <a:stretch/>
        </p:blipFill>
        <p:spPr>
          <a:xfrm>
            <a:off x="4700068" y="1612360"/>
            <a:ext cx="3934864" cy="2569654"/>
          </a:xfrm>
        </p:spPr>
      </p:pic>
      <p:sp>
        <p:nvSpPr>
          <p:cNvPr id="4" name="TextBox 3"/>
          <p:cNvSpPr txBox="1"/>
          <p:nvPr/>
        </p:nvSpPr>
        <p:spPr>
          <a:xfrm>
            <a:off x="5029200" y="1501317"/>
            <a:ext cx="1447800" cy="738664"/>
          </a:xfrm>
          <a:prstGeom prst="rect">
            <a:avLst/>
          </a:prstGeom>
          <a:noFill/>
        </p:spPr>
        <p:txBody>
          <a:bodyPr wrap="square" rtlCol="0">
            <a:spAutoFit/>
          </a:bodyPr>
          <a:lstStyle/>
          <a:p>
            <a:pPr algn="ctr"/>
            <a:r>
              <a:rPr lang="en-US" sz="1400" dirty="0" smtClean="0">
                <a:solidFill>
                  <a:schemeClr val="accent2"/>
                </a:solidFill>
              </a:rPr>
              <a:t>Truss installed perpendicular to foundation wall</a:t>
            </a:r>
            <a:endParaRPr lang="en-US" sz="1400" dirty="0">
              <a:solidFill>
                <a:schemeClr val="accent2"/>
              </a:solidFill>
            </a:endParaRPr>
          </a:p>
        </p:txBody>
      </p:sp>
      <p:sp>
        <p:nvSpPr>
          <p:cNvPr id="9" name="TextBox 8"/>
          <p:cNvSpPr txBox="1"/>
          <p:nvPr/>
        </p:nvSpPr>
        <p:spPr>
          <a:xfrm>
            <a:off x="7162800" y="1501317"/>
            <a:ext cx="1447800" cy="738664"/>
          </a:xfrm>
          <a:prstGeom prst="rect">
            <a:avLst/>
          </a:prstGeom>
          <a:noFill/>
        </p:spPr>
        <p:txBody>
          <a:bodyPr wrap="square" rtlCol="0">
            <a:spAutoFit/>
          </a:bodyPr>
          <a:lstStyle/>
          <a:p>
            <a:pPr algn="ctr"/>
            <a:r>
              <a:rPr lang="en-US" sz="1400" dirty="0" smtClean="0">
                <a:solidFill>
                  <a:schemeClr val="accent2"/>
                </a:solidFill>
              </a:rPr>
              <a:t>Truss installed parallel to foundation wall</a:t>
            </a:r>
            <a:endParaRPr lang="en-US" sz="1400" dirty="0">
              <a:solidFill>
                <a:schemeClr val="accent2"/>
              </a:solidFill>
            </a:endParaRPr>
          </a:p>
        </p:txBody>
      </p:sp>
    </p:spTree>
    <p:extLst>
      <p:ext uri="{BB962C8B-B14F-4D97-AF65-F5344CB8AC3E}">
        <p14:creationId xmlns:p14="http://schemas.microsoft.com/office/powerpoint/2010/main" val="1312995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5" name="Content Placeholder 4"/>
          <p:cNvSpPr>
            <a:spLocks noGrp="1"/>
          </p:cNvSpPr>
          <p:nvPr>
            <p:ph idx="1"/>
          </p:nvPr>
        </p:nvSpPr>
        <p:spPr/>
        <p:txBody>
          <a:bodyPr>
            <a:normAutofit/>
          </a:bodyPr>
          <a:lstStyle/>
          <a:p>
            <a:r>
              <a:rPr lang="en-US" dirty="0" smtClean="0"/>
              <a:t>Assumptions:</a:t>
            </a:r>
          </a:p>
          <a:p>
            <a:pPr lvl="1"/>
            <a:r>
              <a:rPr lang="en-US" dirty="0"/>
              <a:t>Exterior wall sheathing is any thickness to align the exterior face of the sheathing with the exterior face of the sheathing below.</a:t>
            </a:r>
          </a:p>
          <a:p>
            <a:pPr lvl="1"/>
            <a:r>
              <a:rPr lang="en-US" dirty="0"/>
              <a:t>Basement continuous insulation is installed on the exterior of the foundation and does not exceed 2".</a:t>
            </a:r>
          </a:p>
          <a:p>
            <a:pPr lvl="1"/>
            <a:r>
              <a:rPr lang="en-US" dirty="0"/>
              <a:t>Floor system is bottom chord bearing metal plate connected wood trusses. </a:t>
            </a:r>
          </a:p>
          <a:p>
            <a:pPr lvl="1"/>
            <a:r>
              <a:rPr lang="en-US" dirty="0"/>
              <a:t>The sill plate does not overhang the foundation by more than 1</a:t>
            </a:r>
            <a:r>
              <a:rPr lang="en-US" baseline="30000" dirty="0"/>
              <a:t>9</a:t>
            </a:r>
            <a:r>
              <a:rPr lang="en-US" dirty="0"/>
              <a:t>/</a:t>
            </a:r>
            <a:r>
              <a:rPr lang="en-US" baseline="-25000" dirty="0"/>
              <a:t>16</a:t>
            </a:r>
            <a:r>
              <a:rPr lang="en-US" dirty="0"/>
              <a:t>". </a:t>
            </a:r>
          </a:p>
          <a:p>
            <a:endParaRPr lang="en-US" dirty="0"/>
          </a:p>
        </p:txBody>
      </p:sp>
    </p:spTree>
    <p:extLst>
      <p:ext uri="{BB962C8B-B14F-4D97-AF65-F5344CB8AC3E}">
        <p14:creationId xmlns:p14="http://schemas.microsoft.com/office/powerpoint/2010/main" val="3009555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Content Placeholder 2"/>
          <p:cNvSpPr>
            <a:spLocks noGrp="1"/>
          </p:cNvSpPr>
          <p:nvPr>
            <p:ph sz="half" idx="1"/>
          </p:nvPr>
        </p:nvSpPr>
        <p:spPr/>
        <p:txBody>
          <a:bodyPr>
            <a:normAutofit fontScale="77500" lnSpcReduction="20000"/>
          </a:bodyPr>
          <a:lstStyle/>
          <a:p>
            <a:r>
              <a:rPr lang="en-US" sz="2600" b="1" dirty="0" smtClean="0"/>
              <a:t>Band, Rim or Header Joist</a:t>
            </a:r>
            <a:r>
              <a:rPr lang="en-US" sz="2600" dirty="0" smtClean="0"/>
              <a:t> – Not defined, but shown on </a:t>
            </a:r>
            <a:r>
              <a:rPr lang="en-US" sz="2600" i="1" dirty="0" smtClean="0"/>
              <a:t>IRC</a:t>
            </a:r>
            <a:r>
              <a:rPr lang="en-US" sz="2600" dirty="0" smtClean="0"/>
              <a:t> Figure </a:t>
            </a:r>
            <a:r>
              <a:rPr lang="en-US" sz="2600" u="sng" dirty="0" smtClean="0">
                <a:hlinkClick r:id="rId2" action="ppaction://hlinkfile"/>
              </a:rPr>
              <a:t>R502.2</a:t>
            </a:r>
            <a:r>
              <a:rPr lang="en-US" sz="2600" dirty="0" smtClean="0"/>
              <a:t>. In the case of sawn lumber and I-joists, it is a full depth framing member that provides lateral support for the ends of the joists perpendicular to the foundation. </a:t>
            </a:r>
          </a:p>
          <a:p>
            <a:r>
              <a:rPr lang="en-US" sz="2600" b="1" dirty="0" smtClean="0"/>
              <a:t>Bottom Chord Bearing </a:t>
            </a:r>
            <a:r>
              <a:rPr lang="en-US" sz="2600" dirty="0" smtClean="0"/>
              <a:t>– (</a:t>
            </a:r>
            <a:r>
              <a:rPr lang="en-US" sz="2600" i="1" dirty="0" smtClean="0"/>
              <a:t>BCSI</a:t>
            </a:r>
            <a:r>
              <a:rPr lang="en-US" sz="2600" dirty="0" smtClean="0"/>
              <a:t>) Bearing condition of a truss that is supported on its bottom chord.</a:t>
            </a:r>
          </a:p>
          <a:p>
            <a:endParaRPr lang="en-US" dirty="0"/>
          </a:p>
        </p:txBody>
      </p:sp>
      <p:pic>
        <p:nvPicPr>
          <p:cNvPr id="5" name="Picture 4"/>
          <p:cNvPicPr>
            <a:picLocks noChangeAspect="1"/>
          </p:cNvPicPr>
          <p:nvPr/>
        </p:nvPicPr>
        <p:blipFill>
          <a:blip r:embed="rId3"/>
          <a:stretch>
            <a:fillRect/>
          </a:stretch>
        </p:blipFill>
        <p:spPr>
          <a:xfrm>
            <a:off x="5257800" y="742950"/>
            <a:ext cx="3334676" cy="3352800"/>
          </a:xfrm>
          <a:prstGeom prst="rect">
            <a:avLst/>
          </a:prstGeom>
        </p:spPr>
      </p:pic>
    </p:spTree>
    <p:extLst>
      <p:ext uri="{BB962C8B-B14F-4D97-AF65-F5344CB8AC3E}">
        <p14:creationId xmlns:p14="http://schemas.microsoft.com/office/powerpoint/2010/main" val="4282316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Definitions</a:t>
            </a:r>
            <a:endParaRPr lang="en-US" dirty="0"/>
          </a:p>
        </p:txBody>
      </p:sp>
      <p:sp>
        <p:nvSpPr>
          <p:cNvPr id="3" name="Content Placeholder 2"/>
          <p:cNvSpPr>
            <a:spLocks noGrp="1"/>
          </p:cNvSpPr>
          <p:nvPr>
            <p:ph idx="1"/>
          </p:nvPr>
        </p:nvSpPr>
        <p:spPr/>
        <p:txBody>
          <a:bodyPr>
            <a:normAutofit fontScale="77500" lnSpcReduction="20000"/>
          </a:bodyPr>
          <a:lstStyle/>
          <a:p>
            <a:r>
              <a:rPr lang="en-US" sz="2600" b="1" dirty="0" smtClean="0"/>
              <a:t>Continuous Insulation</a:t>
            </a:r>
            <a:r>
              <a:rPr lang="en-US" sz="2600" dirty="0" smtClean="0"/>
              <a:t> – (</a:t>
            </a:r>
            <a:r>
              <a:rPr lang="en-US" sz="2600" i="1" u="sng" dirty="0" smtClean="0">
                <a:hlinkClick r:id="rId2" action="ppaction://hlinkfile"/>
              </a:rPr>
              <a:t>IRC</a:t>
            </a:r>
            <a:r>
              <a:rPr lang="en-US" sz="2600" u="sng" dirty="0" smtClean="0">
                <a:hlinkClick r:id="rId2" action="ppaction://hlinkfile"/>
              </a:rPr>
              <a:t> Chapter 2</a:t>
            </a:r>
            <a:r>
              <a:rPr lang="en-US" sz="2600" dirty="0" smtClean="0"/>
              <a:t>) Insulating material that is continuous across all structural members without thermal bridges other than fasteners and service openings. It is installed on the interior or exterior or is integral to any opaque surface of the building envelope.</a:t>
            </a:r>
          </a:p>
          <a:p>
            <a:r>
              <a:rPr lang="en-US" sz="2600" b="1" dirty="0" smtClean="0"/>
              <a:t>Ribbon (Band)</a:t>
            </a:r>
            <a:r>
              <a:rPr lang="en-US" sz="2600" dirty="0" smtClean="0"/>
              <a:t> – (</a:t>
            </a:r>
            <a:r>
              <a:rPr lang="en-US" sz="2600" i="1" dirty="0" smtClean="0"/>
              <a:t>BCSI</a:t>
            </a:r>
            <a:r>
              <a:rPr lang="en-US" sz="2600" dirty="0" smtClean="0"/>
              <a:t>) Framing member installed on the edge of the exterior perimeter, usually tying the ends of the floor trusses together. Note: structural sheathing, blocking panels, or a rim board may be required, in addition to the ribbon, to transfer all the lateral loads (see </a:t>
            </a:r>
            <a:r>
              <a:rPr lang="en-US" sz="2600" i="1" dirty="0" smtClean="0"/>
              <a:t>BCSI–B7</a:t>
            </a:r>
            <a:r>
              <a:rPr lang="en-US" sz="2600" dirty="0" smtClean="0"/>
              <a:t>).</a:t>
            </a:r>
          </a:p>
          <a:p>
            <a:r>
              <a:rPr lang="en-US" sz="2600" b="1" dirty="0" smtClean="0"/>
              <a:t>Sill Plate</a:t>
            </a:r>
            <a:r>
              <a:rPr lang="en-US" sz="2600" dirty="0" smtClean="0"/>
              <a:t> – Not defined, but shown in </a:t>
            </a:r>
            <a:r>
              <a:rPr lang="en-US" sz="2600" i="1" u="sng" dirty="0" smtClean="0">
                <a:hlinkClick r:id="rId2" action="ppaction://hlinkfile"/>
              </a:rPr>
              <a:t>IRC</a:t>
            </a:r>
            <a:r>
              <a:rPr lang="en-US" sz="2600" u="sng" dirty="0" smtClean="0">
                <a:hlinkClick r:id="rId2" action="ppaction://hlinkfile"/>
              </a:rPr>
              <a:t> Figure R502.2</a:t>
            </a:r>
            <a:r>
              <a:rPr lang="en-US" sz="2600" dirty="0" smtClean="0"/>
              <a:t>. It is attached to the foundation using anchor bolts and the floor system is, in turn, attached to the sill plate.</a:t>
            </a:r>
          </a:p>
          <a:p>
            <a:endParaRPr lang="en-US" dirty="0"/>
          </a:p>
        </p:txBody>
      </p:sp>
    </p:spTree>
    <p:extLst>
      <p:ext uri="{BB962C8B-B14F-4D97-AF65-F5344CB8AC3E}">
        <p14:creationId xmlns:p14="http://schemas.microsoft.com/office/powerpoint/2010/main" val="2846494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a:t>The </a:t>
            </a:r>
            <a:r>
              <a:rPr lang="en-US" i="1" dirty="0"/>
              <a:t>IRC</a:t>
            </a:r>
            <a:r>
              <a:rPr lang="en-US" dirty="0"/>
              <a:t> includes prescriptive information regarding floor cantilevers for sawn lumber (</a:t>
            </a:r>
            <a:r>
              <a:rPr lang="en-US" u="sng" dirty="0">
                <a:hlinkClick r:id="rId2" action="ppaction://hlinkfile"/>
              </a:rPr>
              <a:t>R502.3.3</a:t>
            </a:r>
            <a:r>
              <a:rPr lang="en-US" dirty="0"/>
              <a:t>). </a:t>
            </a:r>
            <a:endParaRPr lang="en-US" dirty="0" smtClean="0"/>
          </a:p>
          <a:p>
            <a:r>
              <a:rPr lang="en-US" dirty="0" smtClean="0"/>
              <a:t>The </a:t>
            </a:r>
            <a:r>
              <a:rPr lang="en-US" i="1" dirty="0"/>
              <a:t>IRC</a:t>
            </a:r>
            <a:r>
              <a:rPr lang="en-US" dirty="0"/>
              <a:t> also provides prescriptive information on lateral restraint at supports for sawn lumber (</a:t>
            </a:r>
            <a:r>
              <a:rPr lang="en-US" u="sng" dirty="0">
                <a:hlinkClick r:id="rId2" action="ppaction://hlinkfile"/>
              </a:rPr>
              <a:t>R502.7</a:t>
            </a:r>
            <a:r>
              <a:rPr lang="en-US" dirty="0"/>
              <a:t>) but defers to the manufacturer’s recommendations for engineered products in Exception 1</a:t>
            </a:r>
            <a:r>
              <a:rPr lang="en-US" dirty="0" smtClean="0"/>
              <a:t>.</a:t>
            </a:r>
          </a:p>
          <a:p>
            <a:pPr lvl="1"/>
            <a:r>
              <a:rPr lang="en-US" dirty="0"/>
              <a:t>Trusses, structural composite lumber, structural glued-laminated members and I-joists shall be supported laterally as required by the manufacturer’s recommendations.</a:t>
            </a:r>
          </a:p>
          <a:p>
            <a:pPr lvl="1"/>
            <a:endParaRPr lang="en-US" dirty="0"/>
          </a:p>
          <a:p>
            <a:endParaRPr lang="en-US" dirty="0"/>
          </a:p>
        </p:txBody>
      </p:sp>
    </p:spTree>
    <p:extLst>
      <p:ext uri="{BB962C8B-B14F-4D97-AF65-F5344CB8AC3E}">
        <p14:creationId xmlns:p14="http://schemas.microsoft.com/office/powerpoint/2010/main" val="24612097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3" name="Content Placeholder 2"/>
          <p:cNvSpPr>
            <a:spLocks noGrp="1"/>
          </p:cNvSpPr>
          <p:nvPr>
            <p:ph sz="half" idx="1"/>
          </p:nvPr>
        </p:nvSpPr>
        <p:spPr/>
        <p:txBody>
          <a:bodyPr>
            <a:normAutofit fontScale="85000" lnSpcReduction="20000"/>
          </a:bodyPr>
          <a:lstStyle/>
          <a:p>
            <a:r>
              <a:rPr lang="en-US" dirty="0"/>
              <a:t>Where the floor truss runs perpendicular to the foundation, it carries the load of the roof, walls, and any upper floors and transmits the load to the sill plate through the two vertical members that form the end of the floor truss (notched to accommodate the ribbon). </a:t>
            </a:r>
            <a:endParaRPr lang="en-US" dirty="0" smtClean="0"/>
          </a:p>
        </p:txBody>
      </p:sp>
      <p:pic>
        <p:nvPicPr>
          <p:cNvPr id="5" name="Content Placeholder 4"/>
          <p:cNvPicPr>
            <a:picLocks noGrp="1" noChangeAspect="1"/>
          </p:cNvPicPr>
          <p:nvPr>
            <p:ph sz="half" idx="2"/>
          </p:nvPr>
        </p:nvPicPr>
        <p:blipFill rotWithShape="1">
          <a:blip r:embed="rId2" cstate="print">
            <a:extLst>
              <a:ext uri="{28A0092B-C50C-407E-A947-70E740481C1C}">
                <a14:useLocalDpi xmlns:a14="http://schemas.microsoft.com/office/drawing/2010/main" val="0"/>
              </a:ext>
            </a:extLst>
          </a:blip>
          <a:srcRect l="2087" t="10803" r="53756" b="9965"/>
          <a:stretch/>
        </p:blipFill>
        <p:spPr bwMode="auto">
          <a:xfrm>
            <a:off x="5486400" y="753583"/>
            <a:ext cx="2743200" cy="3801968"/>
          </a:xfrm>
          <a:prstGeom prst="rect">
            <a:avLst/>
          </a:prstGeom>
          <a:ln>
            <a:noFill/>
          </a:ln>
          <a:extLst>
            <a:ext uri="{53640926-AAD7-44D8-BBD7-CCE9431645EC}">
              <a14:shadowObscured xmlns:a14="http://schemas.microsoft.com/office/drawing/2010/main"/>
            </a:ext>
          </a:extLst>
        </p:spPr>
      </p:pic>
      <p:sp>
        <p:nvSpPr>
          <p:cNvPr id="6" name="Rectangle 5"/>
          <p:cNvSpPr/>
          <p:nvPr/>
        </p:nvSpPr>
        <p:spPr>
          <a:xfrm>
            <a:off x="6019800" y="1242682"/>
            <a:ext cx="2209800" cy="304800"/>
          </a:xfrm>
          <a:prstGeom prst="rect">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sp>
        <p:nvSpPr>
          <p:cNvPr id="7" name="Down Arrow 6"/>
          <p:cNvSpPr/>
          <p:nvPr/>
        </p:nvSpPr>
        <p:spPr>
          <a:xfrm>
            <a:off x="5945369" y="1547482"/>
            <a:ext cx="347332" cy="1143000"/>
          </a:xfrm>
          <a:prstGeom prst="downArrow">
            <a:avLst/>
          </a:prstGeom>
          <a:solidFill>
            <a:schemeClr val="accent2">
              <a:alpha val="50000"/>
            </a:schemeClr>
          </a:solidFill>
          <a:ln>
            <a:no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dirty="0"/>
          </a:p>
        </p:txBody>
      </p:sp>
      <p:pic>
        <p:nvPicPr>
          <p:cNvPr id="8" name="Content Placeholder 4"/>
          <p:cNvPicPr>
            <a:picLocks noChangeAspect="1"/>
          </p:cNvPicPr>
          <p:nvPr/>
        </p:nvPicPr>
        <p:blipFill rotWithShape="1">
          <a:blip r:embed="rId2" cstate="print">
            <a:extLst>
              <a:ext uri="{28A0092B-C50C-407E-A947-70E740481C1C}">
                <a14:useLocalDpi xmlns:a14="http://schemas.microsoft.com/office/drawing/2010/main" val="0"/>
              </a:ext>
            </a:extLst>
          </a:blip>
          <a:srcRect l="12156" t="52192" r="79657" b="9965"/>
          <a:stretch/>
        </p:blipFill>
        <p:spPr bwMode="auto">
          <a:xfrm>
            <a:off x="5945369" y="2732560"/>
            <a:ext cx="508594" cy="181589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23746096"/>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BCA Educational Presentation Template">
  <a:themeElements>
    <a:clrScheme name="SBCA Workshop Color Scheme">
      <a:dk1>
        <a:sysClr val="windowText" lastClr="000000"/>
      </a:dk1>
      <a:lt1>
        <a:sysClr val="window" lastClr="FFFFFF"/>
      </a:lt1>
      <a:dk2>
        <a:srgbClr val="8D8A8A"/>
      </a:dk2>
      <a:lt2>
        <a:srgbClr val="E6E7E8"/>
      </a:lt2>
      <a:accent1>
        <a:srgbClr val="8D8A8A"/>
      </a:accent1>
      <a:accent2>
        <a:srgbClr val="BF2F38"/>
      </a:accent2>
      <a:accent3>
        <a:srgbClr val="FFCC00"/>
      </a:accent3>
      <a:accent4>
        <a:srgbClr val="BCBEC0"/>
      </a:accent4>
      <a:accent5>
        <a:srgbClr val="E6E7E8"/>
      </a:accent5>
      <a:accent6>
        <a:srgbClr val="8D8A8A"/>
      </a:accent6>
      <a:hlink>
        <a:srgbClr val="BF2F38"/>
      </a:hlink>
      <a:folHlink>
        <a:srgbClr val="59595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SBCA 16_9</Template>
  <TotalTime>5096</TotalTime>
  <Words>998</Words>
  <Application>Microsoft Office PowerPoint</Application>
  <PresentationFormat>On-screen Show (16:9)</PresentationFormat>
  <Paragraphs>64</Paragraphs>
  <Slides>18</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18</vt:i4>
      </vt:variant>
    </vt:vector>
  </HeadingPairs>
  <TitlesOfParts>
    <vt:vector size="23" baseType="lpstr">
      <vt:lpstr>Arial</vt:lpstr>
      <vt:lpstr>Calibri</vt:lpstr>
      <vt:lpstr>Segoe UI</vt:lpstr>
      <vt:lpstr>Custom Design</vt:lpstr>
      <vt:lpstr>SBCA Educational Presentation Template</vt:lpstr>
      <vt:lpstr>Use of Cantilevered Sill Plates with MPCWT to Align with Varying Thicknesses of Exterior Sheathing</vt:lpstr>
      <vt:lpstr>PowerPoint Presentation</vt:lpstr>
      <vt:lpstr>Introduction</vt:lpstr>
      <vt:lpstr>Introduction</vt:lpstr>
      <vt:lpstr>Introduction</vt:lpstr>
      <vt:lpstr>Key Definitions</vt:lpstr>
      <vt:lpstr>Key Definitions</vt:lpstr>
      <vt:lpstr>Background</vt:lpstr>
      <vt:lpstr>Discussion</vt:lpstr>
      <vt:lpstr>Discussion</vt:lpstr>
      <vt:lpstr>Discussion</vt:lpstr>
      <vt:lpstr>Discussion</vt:lpstr>
      <vt:lpstr>Discussion</vt:lpstr>
      <vt:lpstr>Discussion</vt:lpstr>
      <vt:lpstr>Discussion</vt:lpstr>
      <vt:lpstr>Discussion</vt:lpstr>
      <vt:lpstr>Findings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Cantilevered Sill Plates</dc:title>
  <dc:creator>Abby Davidson</dc:creator>
  <cp:lastModifiedBy>Abby Davidson</cp:lastModifiedBy>
  <cp:revision>92</cp:revision>
  <dcterms:created xsi:type="dcterms:W3CDTF">2015-06-02T15:10:27Z</dcterms:created>
  <dcterms:modified xsi:type="dcterms:W3CDTF">2017-03-22T13:07:34Z</dcterms:modified>
</cp:coreProperties>
</file>