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handoutMasterIdLst>
    <p:handoutMasterId r:id="rId24"/>
  </p:handoutMasterIdLst>
  <p:sldIdLst>
    <p:sldId id="256" r:id="rId3"/>
    <p:sldId id="277" r:id="rId4"/>
    <p:sldId id="275" r:id="rId5"/>
    <p:sldId id="258" r:id="rId6"/>
    <p:sldId id="276" r:id="rId7"/>
    <p:sldId id="259" r:id="rId8"/>
    <p:sldId id="261" r:id="rId9"/>
    <p:sldId id="262" r:id="rId10"/>
    <p:sldId id="263" r:id="rId11"/>
    <p:sldId id="265" r:id="rId12"/>
    <p:sldId id="266" r:id="rId13"/>
    <p:sldId id="267" r:id="rId14"/>
    <p:sldId id="268" r:id="rId15"/>
    <p:sldId id="278" r:id="rId16"/>
    <p:sldId id="269" r:id="rId17"/>
    <p:sldId id="270" r:id="rId18"/>
    <p:sldId id="271" r:id="rId19"/>
    <p:sldId id="272" r:id="rId20"/>
    <p:sldId id="273" r:id="rId21"/>
    <p:sldId id="274" r:id="rId2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by Davidson" initials="AD" lastIdx="2" clrIdx="0"/>
  <p:cmAuthor id="1" name="John Fredrick" initials="JF" lastIdx="2" clrIdx="1">
    <p:extLst>
      <p:ext uri="{19B8F6BF-5375-455C-9EA6-DF929625EA0E}">
        <p15:presenceInfo xmlns:p15="http://schemas.microsoft.com/office/powerpoint/2012/main" userId="John Fredrick"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921" autoAdjust="0"/>
    <p:restoredTop sz="94660"/>
  </p:normalViewPr>
  <p:slideViewPr>
    <p:cSldViewPr>
      <p:cViewPr>
        <p:scale>
          <a:sx n="160" d="100"/>
          <a:sy n="160" d="100"/>
        </p:scale>
        <p:origin x="252" y="114"/>
      </p:cViewPr>
      <p:guideLst>
        <p:guide orient="horz" pos="1620"/>
        <p:guide pos="2880"/>
      </p:guideLst>
    </p:cSldViewPr>
  </p:slideViewPr>
  <p:notesTextViewPr>
    <p:cViewPr>
      <p:scale>
        <a:sx n="1" d="1"/>
        <a:sy n="1" d="1"/>
      </p:scale>
      <p:origin x="0" y="0"/>
    </p:cViewPr>
  </p:notesTextViewPr>
  <p:sorterViewPr>
    <p:cViewPr>
      <p:scale>
        <a:sx n="200" d="100"/>
        <a:sy n="200" d="100"/>
      </p:scale>
      <p:origin x="0" y="0"/>
    </p:cViewPr>
  </p:sorterViewPr>
  <p:notesViewPr>
    <p:cSldViewPr>
      <p:cViewPr varScale="1">
        <p:scale>
          <a:sx n="92" d="100"/>
          <a:sy n="92" d="100"/>
        </p:scale>
        <p:origin x="-354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Overdriven Nails in Panel</c:v>
                </c:pt>
              </c:strCache>
            </c:strRef>
          </c:tx>
          <c:spPr>
            <a:effectLst>
              <a:innerShdw blurRad="114300">
                <a:prstClr val="black"/>
              </a:innerShdw>
            </a:effectLst>
          </c:spPr>
          <c:dPt>
            <c:idx val="0"/>
            <c:bubble3D val="0"/>
            <c:spPr>
              <a:solidFill>
                <a:schemeClr val="accent2"/>
              </a:solidFill>
              <a:ln w="19050">
                <a:solidFill>
                  <a:schemeClr val="lt1"/>
                </a:solidFill>
              </a:ln>
              <a:effectLst>
                <a:innerShdw blurRad="114300">
                  <a:prstClr val="black"/>
                </a:innerShdw>
              </a:effectLst>
            </c:spPr>
            <c:extLst>
              <c:ext xmlns:c16="http://schemas.microsoft.com/office/drawing/2014/chart" uri="{C3380CC4-5D6E-409C-BE32-E72D297353CC}">
                <c16:uniqueId val="{00000001-050A-480A-B18C-AFC770D2B7AF}"/>
              </c:ext>
            </c:extLst>
          </c:dPt>
          <c:dPt>
            <c:idx val="1"/>
            <c:bubble3D val="0"/>
            <c:spPr>
              <a:solidFill>
                <a:schemeClr val="accent2">
                  <a:lumMod val="60000"/>
                  <a:lumOff val="40000"/>
                </a:schemeClr>
              </a:solidFill>
              <a:ln w="19050">
                <a:solidFill>
                  <a:schemeClr val="lt1"/>
                </a:solidFill>
              </a:ln>
              <a:effectLst>
                <a:innerShdw blurRad="114300">
                  <a:prstClr val="black"/>
                </a:innerShdw>
              </a:effectLst>
            </c:spPr>
            <c:extLst>
              <c:ext xmlns:c16="http://schemas.microsoft.com/office/drawing/2014/chart" uri="{C3380CC4-5D6E-409C-BE32-E72D297353CC}">
                <c16:uniqueId val="{00000003-050A-480A-B18C-AFC770D2B7AF}"/>
              </c:ext>
            </c:extLst>
          </c:dPt>
          <c:dPt>
            <c:idx val="2"/>
            <c:bubble3D val="0"/>
            <c:spPr>
              <a:solidFill>
                <a:schemeClr val="accent2">
                  <a:lumMod val="40000"/>
                  <a:lumOff val="60000"/>
                </a:schemeClr>
              </a:solidFill>
              <a:ln w="19050">
                <a:solidFill>
                  <a:schemeClr val="lt1"/>
                </a:solidFill>
              </a:ln>
              <a:effectLst>
                <a:innerShdw blurRad="114300">
                  <a:prstClr val="black"/>
                </a:innerShdw>
              </a:effectLst>
            </c:spPr>
            <c:extLst>
              <c:ext xmlns:c16="http://schemas.microsoft.com/office/drawing/2014/chart" uri="{C3380CC4-5D6E-409C-BE32-E72D297353CC}">
                <c16:uniqueId val="{00000005-050A-480A-B18C-AFC770D2B7AF}"/>
              </c:ext>
            </c:extLst>
          </c:dPt>
          <c:dPt>
            <c:idx val="3"/>
            <c:bubble3D val="0"/>
            <c:spPr>
              <a:solidFill>
                <a:schemeClr val="accent2">
                  <a:lumMod val="20000"/>
                  <a:lumOff val="80000"/>
                </a:schemeClr>
              </a:solidFill>
              <a:ln w="19050">
                <a:solidFill>
                  <a:schemeClr val="lt1"/>
                </a:solidFill>
              </a:ln>
              <a:effectLst>
                <a:innerShdw blurRad="114300">
                  <a:prstClr val="black"/>
                </a:innerShdw>
              </a:effectLst>
            </c:spPr>
            <c:extLst>
              <c:ext xmlns:c16="http://schemas.microsoft.com/office/drawing/2014/chart" uri="{C3380CC4-5D6E-409C-BE32-E72D297353CC}">
                <c16:uniqueId val="{00000007-050A-480A-B18C-AFC770D2B7AF}"/>
              </c:ext>
            </c:extLst>
          </c:dPt>
          <c:dLbls>
            <c:dLbl>
              <c:idx val="0"/>
              <c:layout>
                <c:manualLayout>
                  <c:x val="-0.13448026543851829"/>
                  <c:y val="0.18887414096624264"/>
                </c:manualLayout>
              </c:layout>
              <c:tx>
                <c:rich>
                  <a:bodyPr/>
                  <a:lstStyle/>
                  <a:p>
                    <a:fld id="{16248867-8117-4E75-8944-A26980129BAD}" type="CATEGORYNAME">
                      <a:rPr lang="en-US" sz="1200" dirty="0">
                        <a:solidFill>
                          <a:schemeClr val="bg1"/>
                        </a:solidFill>
                      </a:rPr>
                      <a:pPr/>
                      <a:t>[CATEGORY NAME]</a:t>
                    </a:fld>
                    <a:r>
                      <a:rPr lang="en-US" sz="1200" baseline="0" dirty="0">
                        <a:solidFill>
                          <a:schemeClr val="bg1"/>
                        </a:solidFill>
                      </a:rPr>
                      <a:t>
</a:t>
                    </a:r>
                    <a:fld id="{59257226-FBE1-4B57-895E-E67D02EC1795}" type="PERCENTAGE">
                      <a:rPr lang="en-US" sz="1200" baseline="0" dirty="0">
                        <a:solidFill>
                          <a:schemeClr val="bg1"/>
                        </a:solidFill>
                      </a:rPr>
                      <a:pPr/>
                      <a:t>[PERCENTAGE]</a:t>
                    </a:fld>
                    <a:endParaRPr lang="en-US" sz="1200"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050A-480A-B18C-AFC770D2B7AF}"/>
                </c:ext>
              </c:extLst>
            </c:dLbl>
            <c:dLbl>
              <c:idx val="1"/>
              <c:layout>
                <c:manualLayout>
                  <c:x val="-0.22252958946169465"/>
                  <c:y val="-0.17629810773185631"/>
                </c:manualLayout>
              </c:layout>
              <c:tx>
                <c:rich>
                  <a:bodyPr/>
                  <a:lstStyle/>
                  <a:p>
                    <a:fld id="{92FD0956-1F4E-4081-8172-4DC5BB5D1C42}" type="CATEGORYNAME">
                      <a:rPr lang="en-US" sz="1200" dirty="0">
                        <a:solidFill>
                          <a:schemeClr val="bg1"/>
                        </a:solidFill>
                      </a:rPr>
                      <a:pPr/>
                      <a:t>[CATEGORY NAME]</a:t>
                    </a:fld>
                    <a:r>
                      <a:rPr lang="en-US" sz="1200" baseline="0" dirty="0">
                        <a:solidFill>
                          <a:schemeClr val="bg1"/>
                        </a:solidFill>
                      </a:rPr>
                      <a:t>
</a:t>
                    </a:r>
                    <a:fld id="{EDF633D7-EBCD-4C39-A426-A8AAFAD52CED}" type="PERCENTAGE">
                      <a:rPr lang="en-US" sz="1200" baseline="0" dirty="0">
                        <a:solidFill>
                          <a:schemeClr val="bg1"/>
                        </a:solidFill>
                      </a:rPr>
                      <a:pPr/>
                      <a:t>[PERCENTAGE]</a:t>
                    </a:fld>
                    <a:endParaRPr lang="en-US" sz="1200" baseline="0" dirty="0">
                      <a:solidFill>
                        <a:schemeClr val="bg1"/>
                      </a:solidFill>
                    </a:endParaRPr>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3-050A-480A-B18C-AFC770D2B7AF}"/>
                </c:ext>
              </c:extLst>
            </c:dLbl>
            <c:dLbl>
              <c:idx val="2"/>
              <c:layout>
                <c:manualLayout>
                  <c:x val="0.22562893081761007"/>
                  <c:y val="-5.8116276157716022E-2"/>
                </c:manualLayout>
              </c:layout>
              <c:tx>
                <c:rich>
                  <a:bodyPr/>
                  <a:lstStyle/>
                  <a:p>
                    <a:fld id="{384FAAB0-ED82-4D95-80FE-A148DB83E27B}" type="CATEGORYNAME">
                      <a:rPr lang="en-US" sz="1200"/>
                      <a:pPr/>
                      <a:t>[CATEGORY NAME]</a:t>
                    </a:fld>
                    <a:r>
                      <a:rPr lang="en-US" sz="1200" baseline="0" dirty="0"/>
                      <a:t>
</a:t>
                    </a:r>
                    <a:fld id="{3F6849C7-EF64-4D13-BCD8-6791510B3E5F}" type="PERCENTAGE">
                      <a:rPr lang="en-US" sz="1200" baseline="0"/>
                      <a:pPr/>
                      <a:t>[PERCENTAGE]</a:t>
                    </a:fld>
                    <a:endParaRPr lang="en-US" sz="1200" baseline="0" dirty="0"/>
                  </a:p>
                </c:rich>
              </c:tx>
              <c:dLblPos val="bestFit"/>
              <c:showLegendKey val="0"/>
              <c:showVal val="0"/>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5-050A-480A-B18C-AFC770D2B7AF}"/>
                </c:ext>
              </c:extLst>
            </c:dLbl>
            <c:dLbl>
              <c:idx val="3"/>
              <c:layout>
                <c:manualLayout>
                  <c:x val="0.11478012182439459"/>
                  <c:y val="9.3545369504209538E-2"/>
                </c:manualLayout>
              </c:layout>
              <c:tx>
                <c:rich>
                  <a:bodyPr rot="0" spcFirstLastPara="1" vertOverflow="overflow" horzOverflow="overflow" vert="horz" wrap="square" lIns="0" tIns="0" rIns="0" bIns="0" anchor="b" anchorCtr="0">
                    <a:normAutofit/>
                  </a:bodyPr>
                  <a:lstStyle/>
                  <a:p>
                    <a:pPr algn="ctr">
                      <a:defRPr sz="1197" b="0" i="0" u="none" strike="noStrike" kern="1200" baseline="0">
                        <a:solidFill>
                          <a:schemeClr val="dk1">
                            <a:lumMod val="65000"/>
                            <a:lumOff val="35000"/>
                          </a:schemeClr>
                        </a:solidFill>
                        <a:latin typeface="+mn-lt"/>
                        <a:ea typeface="+mn-ea"/>
                        <a:cs typeface="+mn-cs"/>
                      </a:defRPr>
                    </a:pPr>
                    <a:fld id="{99F7F7B0-74DD-4CE6-95CA-14E2D7D0F34E}" type="CATEGORYNAME">
                      <a:rPr lang="en-US" sz="1180" dirty="0"/>
                      <a:pPr algn="ctr">
                        <a:defRPr/>
                      </a:pPr>
                      <a:t>[CATEGORY NAME]</a:t>
                    </a:fld>
                    <a:r>
                      <a:rPr lang="en-US" sz="1180" baseline="0" dirty="0"/>
                      <a:t>
</a:t>
                    </a:r>
                    <a:fld id="{22448BFC-0D54-4425-9309-727109ED79BF}" type="PERCENTAGE">
                      <a:rPr lang="en-US" sz="1180" baseline="0" dirty="0"/>
                      <a:pPr algn="ctr">
                        <a:defRPr/>
                      </a:pPr>
                      <a:t>[PERCENTAGE]</a:t>
                    </a:fld>
                    <a:endParaRPr lang="en-US" sz="1180" baseline="0" dirty="0"/>
                  </a:p>
                </c:rich>
              </c:tx>
              <c:spPr>
                <a:noFill/>
                <a:ln>
                  <a:noFill/>
                </a:ln>
                <a:effectLst/>
              </c:spPr>
              <c:txPr>
                <a:bodyPr rot="0" spcFirstLastPara="1" vertOverflow="overflow" horzOverflow="overflow" vert="horz" wrap="square" lIns="0" tIns="0" rIns="0" bIns="0" anchor="b" anchorCtr="0">
                  <a:normAutofit/>
                </a:bodyPr>
                <a:lstStyle/>
                <a:p>
                  <a:pPr algn="ctr">
                    <a:defRPr sz="1197" b="0" i="0" u="none" strike="noStrike" kern="1200" baseline="0">
                      <a:solidFill>
                        <a:schemeClr val="dk1">
                          <a:lumMod val="65000"/>
                          <a:lumOff val="3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15:layout/>
                  <c15:dlblFieldTable/>
                  <c15:showDataLabelsRange val="0"/>
                </c:ext>
                <c:ext xmlns:c16="http://schemas.microsoft.com/office/drawing/2014/chart" uri="{C3380CC4-5D6E-409C-BE32-E72D297353CC}">
                  <c16:uniqueId val="{00000007-050A-480A-B18C-AFC770D2B7AF}"/>
                </c:ext>
              </c:extLst>
            </c:dLbl>
            <c:spPr>
              <a:noFill/>
              <a:ln>
                <a:noFill/>
              </a:ln>
              <a:effectLst/>
            </c:spPr>
            <c:txPr>
              <a:bodyPr rot="0" spcFirstLastPara="1" vertOverflow="overflow" horzOverflow="overflow" vert="horz" wrap="square" lIns="38100" tIns="19050" rIns="38100" bIns="19050" anchor="ctr" anchorCtr="1">
                <a:normAutofit/>
              </a:bodyPr>
              <a:lstStyle/>
              <a:p>
                <a:pPr>
                  <a:defRPr sz="1197" b="0" i="0" u="none" strike="noStrike" kern="1200" baseline="0">
                    <a:solidFill>
                      <a:schemeClr val="dk1">
                        <a:lumMod val="65000"/>
                        <a:lumOff val="35000"/>
                      </a:schemeClr>
                    </a:solidFill>
                    <a:latin typeface="+mn-lt"/>
                    <a:ea typeface="+mn-ea"/>
                    <a:cs typeface="+mn-cs"/>
                  </a:defRPr>
                </a:pPr>
                <a:endParaRPr lang="en-US"/>
              </a:p>
            </c:txPr>
            <c:dLblPos val="ctr"/>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Sheet1!$A$2:$A$5</c:f>
              <c:strCache>
                <c:ptCount val="4"/>
                <c:pt idx="0">
                  <c:v>Flush</c:v>
                </c:pt>
                <c:pt idx="1">
                  <c:v>Overdriven &lt;1/16"</c:v>
                </c:pt>
                <c:pt idx="2">
                  <c:v>Overdriven 1/16"-1/8"</c:v>
                </c:pt>
                <c:pt idx="3">
                  <c:v>Overdriven 1/8"-3/16"</c:v>
                </c:pt>
              </c:strCache>
            </c:strRef>
          </c:cat>
          <c:val>
            <c:numRef>
              <c:f>Sheet1!$B$2:$B$5</c:f>
              <c:numCache>
                <c:formatCode>0.00</c:formatCode>
                <c:ptCount val="4"/>
                <c:pt idx="0">
                  <c:v>0.2</c:v>
                </c:pt>
                <c:pt idx="1">
                  <c:v>0.3</c:v>
                </c:pt>
                <c:pt idx="2">
                  <c:v>0.4</c:v>
                </c:pt>
                <c:pt idx="3">
                  <c:v>0.1</c:v>
                </c:pt>
              </c:numCache>
            </c:numRef>
          </c:val>
          <c:extLst>
            <c:ext xmlns:c16="http://schemas.microsoft.com/office/drawing/2014/chart" uri="{C3380CC4-5D6E-409C-BE32-E72D297353CC}">
              <c16:uniqueId val="{00000008-050A-480A-B18C-AFC770D2B7AF}"/>
            </c:ext>
          </c:extLst>
        </c:ser>
        <c:dLbls>
          <c:dLblPos val="ctr"/>
          <c:showLegendKey val="0"/>
          <c:showVal val="1"/>
          <c:showCatName val="0"/>
          <c:showSerName val="0"/>
          <c:showPercent val="0"/>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87C4F1-2F09-495F-927A-DA7251803ED1}" type="datetimeFigureOut">
              <a:rPr lang="en-US" smtClean="0"/>
              <a:t>3/22/2017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4CB7-AF36-4682-9A26-B567D20EAD50}" type="slidenum">
              <a:rPr lang="en-US" smtClean="0"/>
              <a:t>‹#›</a:t>
            </a:fld>
            <a:endParaRPr lang="en-US" dirty="0"/>
          </a:p>
        </p:txBody>
      </p:sp>
    </p:spTree>
    <p:extLst>
      <p:ext uri="{BB962C8B-B14F-4D97-AF65-F5344CB8AC3E}">
        <p14:creationId xmlns:p14="http://schemas.microsoft.com/office/powerpoint/2010/main" val="11688995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B568565-BADD-4A1F-A2D8-8F524E7BA04B}" type="datetimeFigureOut">
              <a:rPr lang="en-US" smtClean="0"/>
              <a:t>3/22/2017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09C8C6-8EB2-4028-874C-F727987D0E6C}" type="slidenum">
              <a:rPr lang="en-US" smtClean="0"/>
              <a:t>‹#›</a:t>
            </a:fld>
            <a:endParaRPr lang="en-US" dirty="0"/>
          </a:p>
        </p:txBody>
      </p:sp>
    </p:spTree>
    <p:extLst>
      <p:ext uri="{BB962C8B-B14F-4D97-AF65-F5344CB8AC3E}">
        <p14:creationId xmlns:p14="http://schemas.microsoft.com/office/powerpoint/2010/main" val="370690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AA2E2B-D2B6-4E9B-85D1-422BEE4B385D}" type="slidenum">
              <a:rPr lang="en-US" smtClean="0"/>
              <a:t>2</a:t>
            </a:fld>
            <a:endParaRPr lang="en-US"/>
          </a:p>
        </p:txBody>
      </p:sp>
    </p:spTree>
    <p:extLst>
      <p:ext uri="{BB962C8B-B14F-4D97-AF65-F5344CB8AC3E}">
        <p14:creationId xmlns:p14="http://schemas.microsoft.com/office/powerpoint/2010/main" val="15630847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dirty="0" smtClean="0"/>
              <a:t>Click to edit Master title style</a:t>
            </a:r>
            <a:endParaRPr lang="en-US" dirty="0"/>
          </a:p>
        </p:txBody>
      </p:sp>
      <p:sp>
        <p:nvSpPr>
          <p:cNvPr id="8"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Slide Number Placeholder 5"/>
          <p:cNvSpPr>
            <a:spLocks noGrp="1"/>
          </p:cNvSpPr>
          <p:nvPr>
            <p:ph type="sldNum" sz="quarter" idx="12"/>
          </p:nvPr>
        </p:nvSpPr>
        <p:spPr>
          <a:xfrm>
            <a:off x="7010400" y="4857750"/>
            <a:ext cx="2133600" cy="273844"/>
          </a:xfrm>
          <a:prstGeom prst="rect">
            <a:avLst/>
          </a:prstGeo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20433530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82874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14842929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14550"/>
            <a:ext cx="5638800" cy="1102519"/>
          </a:xfrm>
        </p:spPr>
        <p:txBody>
          <a:bodyPr/>
          <a:lstStyle>
            <a:lvl1pPr algn="ctr">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3333749"/>
            <a:ext cx="5638800" cy="990601"/>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Slide Number Placeholder 5"/>
          <p:cNvSpPr>
            <a:spLocks noGrp="1"/>
          </p:cNvSpPr>
          <p:nvPr>
            <p:ph type="sldNum" sz="quarter" idx="12"/>
          </p:nvPr>
        </p:nvSpPr>
        <p:spPr>
          <a:xfrm>
            <a:off x="7010400" y="4857750"/>
            <a:ext cx="2133600" cy="273844"/>
          </a:xfrm>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197627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0126433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717191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806207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Horizont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8229600" cy="167639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2952749"/>
            <a:ext cx="8229600" cy="164187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111011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8" name="Footer Placeholder 7"/>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059866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4" name="Footer Placeholder 3"/>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30936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3" name="Footer Placeholder 2"/>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2738947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905902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7393557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3854742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3033506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349D20F5-88CF-461D-8D9D-DC32D877111A}"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B54EAF8-E1E1-4AE5-84C9-122DA47D491A}" type="slidenum">
              <a:rPr lang="en-US" smtClean="0"/>
              <a:t>‹#›</a:t>
            </a:fld>
            <a:endParaRPr lang="en-US" dirty="0"/>
          </a:p>
        </p:txBody>
      </p:sp>
    </p:spTree>
    <p:extLst>
      <p:ext uri="{BB962C8B-B14F-4D97-AF65-F5344CB8AC3E}">
        <p14:creationId xmlns:p14="http://schemas.microsoft.com/office/powerpoint/2010/main" val="1577477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6299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389822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8" name="Footer Placeholder 7"/>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347202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4" name="Footer Placeholder 3"/>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34987880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3" name="Footer Placeholder 2"/>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4" name="Slide Number Placeholder 3"/>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706459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435677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4767263"/>
            <a:ext cx="2133600" cy="274637"/>
          </a:xfrm>
          <a:prstGeom prst="rect">
            <a:avLst/>
          </a:prstGeom>
        </p:spPr>
        <p:txBody>
          <a:bodyPr/>
          <a:lstStyle/>
          <a:p>
            <a:fld id="{AC89FED2-FEDC-408B-A74C-70F5407E8335}" type="datetimeFigureOut">
              <a:rPr lang="en-US" smtClean="0"/>
              <a:t>3/22/2017</a:t>
            </a:fld>
            <a:endParaRPr lang="en-US" dirty="0"/>
          </a:p>
        </p:txBody>
      </p:sp>
      <p:sp>
        <p:nvSpPr>
          <p:cNvPr id="6" name="Footer Placeholder 5"/>
          <p:cNvSpPr>
            <a:spLocks noGrp="1"/>
          </p:cNvSpPr>
          <p:nvPr>
            <p:ph type="ftr" sz="quarter" idx="11"/>
          </p:nvPr>
        </p:nvSpPr>
        <p:spPr>
          <a:xfrm>
            <a:off x="3124200" y="4767263"/>
            <a:ext cx="2895600" cy="274637"/>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4767263"/>
            <a:ext cx="2133600" cy="274637"/>
          </a:xfrm>
          <a:prstGeom prst="rect">
            <a:avLst/>
          </a:prstGeom>
        </p:spPr>
        <p:txBody>
          <a:bodyPr/>
          <a:lstStyle/>
          <a:p>
            <a:fld id="{ACED468C-1D0D-4CB8-B34E-4E03EFB581F3}" type="slidenum">
              <a:rPr lang="en-US" smtClean="0"/>
              <a:t>‹#›</a:t>
            </a:fld>
            <a:endParaRPr lang="en-US" dirty="0"/>
          </a:p>
        </p:txBody>
      </p:sp>
    </p:spTree>
    <p:extLst>
      <p:ext uri="{BB962C8B-B14F-4D97-AF65-F5344CB8AC3E}">
        <p14:creationId xmlns:p14="http://schemas.microsoft.com/office/powerpoint/2010/main" val="2166646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5"/>
          <p:cNvSpPr>
            <a:spLocks noGrp="1"/>
          </p:cNvSpPr>
          <p:nvPr>
            <p:ph type="sldNum" sz="quarter" idx="4"/>
          </p:nvPr>
        </p:nvSpPr>
        <p:spPr>
          <a:xfrm>
            <a:off x="76200" y="4812506"/>
            <a:ext cx="2133600" cy="273844"/>
          </a:xfrm>
          <a:prstGeom prst="rect">
            <a:avLst/>
          </a:prstGeom>
        </p:spPr>
        <p:txBody>
          <a:bodyPr/>
          <a:lstStyle>
            <a:lvl1pPr>
              <a:defRPr>
                <a:solidFill>
                  <a:schemeClr val="bg1">
                    <a:lumMod val="8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15026507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76200" y="4812506"/>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B54EAF8-E1E1-4AE5-84C9-122DA47D491A}" type="slidenum">
              <a:rPr lang="en-US" smtClean="0"/>
              <a:pPr/>
              <a:t>‹#›</a:t>
            </a:fld>
            <a:endParaRPr lang="en-US" dirty="0"/>
          </a:p>
        </p:txBody>
      </p:sp>
    </p:spTree>
    <p:extLst>
      <p:ext uri="{BB962C8B-B14F-4D97-AF65-F5344CB8AC3E}">
        <p14:creationId xmlns:p14="http://schemas.microsoft.com/office/powerpoint/2010/main" val="30847439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norbord.com/na/cms/wp-content/uploads/TT-012.pdf" TargetMode="Externa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1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tecotested.com/techtips/pdf/tt_overdrivenfasteners" TargetMode="Externa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hyperlink" Target="drjengineering.org/ibc" TargetMode="Externa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Overdriven Nails in Structural Sheathings</a:t>
            </a:r>
            <a:endParaRPr lang="en-US" dirty="0"/>
          </a:p>
        </p:txBody>
      </p:sp>
      <p:sp>
        <p:nvSpPr>
          <p:cNvPr id="3" name="Subtitle 2"/>
          <p:cNvSpPr>
            <a:spLocks noGrp="1"/>
          </p:cNvSpPr>
          <p:nvPr>
            <p:ph type="subTitle" idx="1"/>
          </p:nvPr>
        </p:nvSpPr>
        <p:spPr/>
        <p:txBody>
          <a:bodyPr/>
          <a:lstStyle/>
          <a:p>
            <a:r>
              <a:rPr lang="en-US" dirty="0" smtClean="0"/>
              <a:t>Overview</a:t>
            </a:r>
          </a:p>
          <a:p>
            <a:r>
              <a:rPr lang="en-US" dirty="0" smtClean="0"/>
              <a:t>Revised 3/22/2017</a:t>
            </a:r>
            <a:endParaRPr lang="en-US" dirty="0"/>
          </a:p>
        </p:txBody>
      </p:sp>
    </p:spTree>
    <p:extLst>
      <p:ext uri="{BB962C8B-B14F-4D97-AF65-F5344CB8AC3E}">
        <p14:creationId xmlns:p14="http://schemas.microsoft.com/office/powerpoint/2010/main" val="36281573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a:t>
            </a:r>
            <a:r>
              <a:rPr lang="en-US" dirty="0" smtClean="0"/>
              <a:t>IBC</a:t>
            </a:r>
            <a:endParaRPr lang="en-US" dirty="0"/>
          </a:p>
        </p:txBody>
      </p:sp>
      <p:sp>
        <p:nvSpPr>
          <p:cNvPr id="3" name="Content Placeholder 2"/>
          <p:cNvSpPr>
            <a:spLocks noGrp="1"/>
          </p:cNvSpPr>
          <p:nvPr>
            <p:ph sz="half" idx="1"/>
          </p:nvPr>
        </p:nvSpPr>
        <p:spPr>
          <a:xfrm>
            <a:off x="457200" y="1200151"/>
            <a:ext cx="6172200" cy="3394472"/>
          </a:xfrm>
        </p:spPr>
        <p:txBody>
          <a:bodyPr>
            <a:normAutofit fontScale="47500" lnSpcReduction="20000"/>
          </a:bodyPr>
          <a:lstStyle/>
          <a:p>
            <a:r>
              <a:rPr lang="en-US" sz="3800" dirty="0" smtClean="0"/>
              <a:t>The 2009 and 2012 </a:t>
            </a:r>
            <a:r>
              <a:rPr lang="en-US" sz="3800" i="1" dirty="0" smtClean="0"/>
              <a:t>IBC</a:t>
            </a:r>
            <a:r>
              <a:rPr lang="en-US" sz="3800" dirty="0" smtClean="0"/>
              <a:t> Commentary for Section 2304.9.2 provide the following information regarding overdriven fasteners:</a:t>
            </a:r>
          </a:p>
          <a:p>
            <a:pPr lvl="1"/>
            <a:r>
              <a:rPr lang="en-US" sz="2900" dirty="0" smtClean="0">
                <a:latin typeface="Arial Narrow" panose="020B0606020202030204" pitchFamily="34" charset="0"/>
              </a:rPr>
              <a:t>This requirement is a matter of workmanship (see Figure 2304.9.2 for an illustration of a nail driven to fasten sheathing properly). Protruding nails do not provide the intended connecting capacity and could be hazardous. Likewise, nails overdriven into structural sheathing may not perform as expected. Framing installation is often less than perfect and fasteners are overdriven to a point where the top layer of sheathing is crushed beneath the nail head. An occasional overdriven nail may not be significant. As the percentage of overdriven fasteners increases, the issue raised is at what point does this adversely affect the shear capacity of a diaphragm or shear wall element. The APA has recognized that this is a common occurrence and has made a guideline available at no cost on its website (www.apawood.org). Another condition to be aware of in sheathing nailing is where the depth of the supporting member is less than the length of a commonly used fastener, such as in a case where sheathing will be applied over the top of flat decking. Shorter nails are available for these situations, but the holding and shear capacities are typically reduced. </a:t>
            </a:r>
          </a:p>
          <a:p>
            <a:pPr marL="457200" lvl="1" indent="0">
              <a:buNone/>
            </a:pPr>
            <a:endParaRPr lang="en-US" b="1" u="sng" dirty="0" smtClean="0"/>
          </a:p>
          <a:p>
            <a:endParaRPr lang="en-US" dirty="0"/>
          </a:p>
        </p:txBody>
      </p:sp>
      <p:pic>
        <p:nvPicPr>
          <p:cNvPr id="1026"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6705600" y="1581150"/>
            <a:ext cx="2115495" cy="243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72980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a:t>
            </a:r>
            <a:r>
              <a:rPr lang="en-US" dirty="0"/>
              <a:t>Engineered Wood Association (APA)</a:t>
            </a:r>
          </a:p>
        </p:txBody>
      </p:sp>
      <p:sp>
        <p:nvSpPr>
          <p:cNvPr id="3" name="Content Placeholder 2"/>
          <p:cNvSpPr>
            <a:spLocks noGrp="1"/>
          </p:cNvSpPr>
          <p:nvPr>
            <p:ph sz="half" idx="1"/>
          </p:nvPr>
        </p:nvSpPr>
        <p:spPr/>
        <p:txBody>
          <a:bodyPr>
            <a:normAutofit fontScale="92500" lnSpcReduction="10000"/>
          </a:bodyPr>
          <a:lstStyle/>
          <a:p>
            <a:r>
              <a:rPr lang="en-US" dirty="0" smtClean="0">
                <a:hlinkClick r:id="rId2"/>
              </a:rPr>
              <a:t>Technical </a:t>
            </a:r>
            <a:r>
              <a:rPr lang="en-US" dirty="0">
                <a:hlinkClick r:id="rId2"/>
              </a:rPr>
              <a:t>Topics: Form TT‑012B, </a:t>
            </a:r>
            <a:r>
              <a:rPr lang="en-US" i="1" dirty="0">
                <a:hlinkClick r:id="rId2"/>
              </a:rPr>
              <a:t>Effects of Overdriven Fasteners on Shear </a:t>
            </a:r>
            <a:r>
              <a:rPr lang="en-US" i="1" dirty="0" smtClean="0">
                <a:hlinkClick r:id="rId2"/>
              </a:rPr>
              <a:t>Capacity</a:t>
            </a:r>
            <a:r>
              <a:rPr lang="en-US" dirty="0"/>
              <a:t> </a:t>
            </a:r>
            <a:r>
              <a:rPr lang="en-US" dirty="0" smtClean="0"/>
              <a:t>offers the following guidelines </a:t>
            </a:r>
            <a:r>
              <a:rPr lang="en-US" dirty="0" smtClean="0"/>
              <a:t>for </a:t>
            </a:r>
            <a:r>
              <a:rPr lang="en-US" dirty="0"/>
              <a:t>determining if overdriven fasteners will indeed affect the shear capacity of a given wall assembly</a:t>
            </a:r>
            <a:r>
              <a:rPr lang="en-US" dirty="0" smtClean="0"/>
              <a:t>:</a:t>
            </a:r>
            <a:endParaRPr lang="en-US" dirty="0"/>
          </a:p>
        </p:txBody>
      </p:sp>
      <p:pic>
        <p:nvPicPr>
          <p:cNvPr id="5" name="Content Placeholder 4"/>
          <p:cNvPicPr>
            <a:picLocks noGrp="1" noChangeAspect="1"/>
          </p:cNvPicPr>
          <p:nvPr>
            <p:ph sz="half" idx="2"/>
          </p:nvPr>
        </p:nvPicPr>
        <p:blipFill>
          <a:blip r:embed="rId3"/>
          <a:stretch>
            <a:fillRect/>
          </a:stretch>
        </p:blipFill>
        <p:spPr>
          <a:xfrm>
            <a:off x="5353600" y="1200150"/>
            <a:ext cx="2627800" cy="3394075"/>
          </a:xfrm>
          <a:prstGeom prst="rect">
            <a:avLst/>
          </a:prstGeom>
        </p:spPr>
      </p:pic>
    </p:spTree>
    <p:extLst>
      <p:ext uri="{BB962C8B-B14F-4D97-AF65-F5344CB8AC3E}">
        <p14:creationId xmlns:p14="http://schemas.microsoft.com/office/powerpoint/2010/main" val="14811777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 Engineered Wood Association (APA)</a:t>
            </a:r>
            <a:endParaRPr lang="en-US" dirty="0"/>
          </a:p>
        </p:txBody>
      </p:sp>
      <p:sp>
        <p:nvSpPr>
          <p:cNvPr id="3" name="Content Placeholder 2"/>
          <p:cNvSpPr>
            <a:spLocks noGrp="1"/>
          </p:cNvSpPr>
          <p:nvPr>
            <p:ph sz="half" idx="1"/>
          </p:nvPr>
        </p:nvSpPr>
        <p:spPr>
          <a:xfrm>
            <a:off x="457199" y="1200151"/>
            <a:ext cx="4546879" cy="3394472"/>
          </a:xfrm>
        </p:spPr>
        <p:txBody>
          <a:bodyPr>
            <a:normAutofit fontScale="55000" lnSpcReduction="20000"/>
          </a:bodyPr>
          <a:lstStyle/>
          <a:p>
            <a:pPr marL="0" indent="0">
              <a:buNone/>
            </a:pPr>
            <a:r>
              <a:rPr lang="en-US" dirty="0" smtClean="0"/>
              <a:t>1. If </a:t>
            </a:r>
            <a:r>
              <a:rPr lang="en-US" dirty="0"/>
              <a:t>any of the following are met, then </a:t>
            </a:r>
            <a:r>
              <a:rPr lang="en-US" u="sng" dirty="0"/>
              <a:t>no reduction in shear capacity needs to be taken</a:t>
            </a:r>
            <a:r>
              <a:rPr lang="en-US" dirty="0"/>
              <a:t>:</a:t>
            </a:r>
          </a:p>
          <a:p>
            <a:r>
              <a:rPr lang="en-US" dirty="0"/>
              <a:t>All nails are overdriven into panels by no greater than </a:t>
            </a:r>
            <a:r>
              <a:rPr lang="en-US" baseline="30000" dirty="0"/>
              <a:t>1</a:t>
            </a:r>
            <a:r>
              <a:rPr lang="en-US" dirty="0"/>
              <a:t>/</a:t>
            </a:r>
            <a:r>
              <a:rPr lang="en-US" baseline="-25000" dirty="0"/>
              <a:t>16</a:t>
            </a:r>
            <a:r>
              <a:rPr lang="en-US" dirty="0"/>
              <a:t>" under dry conditions (moisture content less than 16%)</a:t>
            </a:r>
          </a:p>
          <a:p>
            <a:r>
              <a:rPr lang="en-US" dirty="0"/>
              <a:t>No more than 20% of the perimeter fasteners are overdriven by no greater than </a:t>
            </a:r>
            <a:r>
              <a:rPr lang="en-US" dirty="0" smtClean="0"/>
              <a:t>⅛“</a:t>
            </a:r>
          </a:p>
          <a:p>
            <a:r>
              <a:rPr lang="en-US" dirty="0"/>
              <a:t>If all perimeter fasteners are overdriven by the same amount and it appears that wetting occurred during construction, fastener embedment may be due to panel swelling in thickness. </a:t>
            </a:r>
          </a:p>
          <a:p>
            <a:r>
              <a:rPr lang="en-US" dirty="0"/>
              <a:t>If actual panels used in construction are thicker than the required minimum nominal panel thickness upon which the design shear capacity is based, and the overdriving is less than or equal to the difference between the two panel thicknesses</a:t>
            </a:r>
            <a:r>
              <a:rPr lang="en-US" dirty="0" smtClean="0"/>
              <a:t>.</a:t>
            </a:r>
            <a:endParaRPr lang="en-US" dirty="0"/>
          </a:p>
        </p:txBody>
      </p:sp>
      <p:pic>
        <p:nvPicPr>
          <p:cNvPr id="5" name="Picture 2" descr="A properly driven and three improperly driven of the roofing nails"/>
          <p:cNvPicPr>
            <a:picLocks noChangeAspect="1" noChangeArrowheads="1"/>
          </p:cNvPicPr>
          <p:nvPr/>
        </p:nvPicPr>
        <p:blipFill rotWithShape="1">
          <a:blip r:embed="rId2">
            <a:extLst>
              <a:ext uri="{28A0092B-C50C-407E-A947-70E740481C1C}">
                <a14:useLocalDpi xmlns:a14="http://schemas.microsoft.com/office/drawing/2010/main" val="0"/>
              </a:ext>
            </a:extLst>
          </a:blip>
          <a:srcRect l="60242" t="37051" r="21929" b="12318"/>
          <a:stretch/>
        </p:blipFill>
        <p:spPr bwMode="auto">
          <a:xfrm>
            <a:off x="5530215" y="1496211"/>
            <a:ext cx="1081136" cy="10087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29699" y="1063219"/>
            <a:ext cx="1183457" cy="307777"/>
          </a:xfrm>
          <a:prstGeom prst="rect">
            <a:avLst/>
          </a:prstGeom>
          <a:noFill/>
        </p:spPr>
        <p:txBody>
          <a:bodyPr wrap="square" rtlCol="0">
            <a:spAutoFit/>
          </a:bodyPr>
          <a:lstStyle/>
          <a:p>
            <a:pPr marL="0" lvl="1" algn="ctr"/>
            <a:r>
              <a:rPr lang="en-US" sz="1200" dirty="0" smtClean="0"/>
              <a:t>Max 1/16</a:t>
            </a:r>
            <a:r>
              <a:rPr lang="en-US" sz="1400" dirty="0" smtClean="0"/>
              <a:t>"</a:t>
            </a:r>
            <a:endParaRPr lang="en-US" sz="1400" dirty="0"/>
          </a:p>
        </p:txBody>
      </p:sp>
      <p:cxnSp>
        <p:nvCxnSpPr>
          <p:cNvPr id="7" name="Curved Connector 6"/>
          <p:cNvCxnSpPr/>
          <p:nvPr/>
        </p:nvCxnSpPr>
        <p:spPr>
          <a:xfrm rot="10800000" flipV="1">
            <a:off x="6023158" y="1230004"/>
            <a:ext cx="228600" cy="36412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7270837" y="1316355"/>
            <a:ext cx="1796963" cy="1828800"/>
            <a:chOff x="7270837" y="1316355"/>
            <a:chExt cx="1796963" cy="1828800"/>
          </a:xfrm>
        </p:grpSpPr>
        <p:grpSp>
          <p:nvGrpSpPr>
            <p:cNvPr id="8" name="Group 7"/>
            <p:cNvGrpSpPr>
              <a:grpSpLocks noChangeAspect="1"/>
            </p:cNvGrpSpPr>
            <p:nvPr/>
          </p:nvGrpSpPr>
          <p:grpSpPr>
            <a:xfrm>
              <a:off x="7270837" y="1316355"/>
              <a:ext cx="914400" cy="1828800"/>
              <a:chOff x="5791198" y="948622"/>
              <a:chExt cx="1828802" cy="3665869"/>
            </a:xfrm>
          </p:grpSpPr>
          <p:sp>
            <p:nvSpPr>
              <p:cNvPr id="9" name="Rectangle 8"/>
              <p:cNvSpPr/>
              <p:nvPr/>
            </p:nvSpPr>
            <p:spPr>
              <a:xfrm>
                <a:off x="5791199" y="948622"/>
                <a:ext cx="1828800" cy="3657600"/>
              </a:xfrm>
              <a:prstGeom prst="rect">
                <a:avLst/>
              </a:prstGeom>
              <a:blipFill dpi="0" rotWithShape="1">
                <a:blip r:embed="rId3"/>
                <a:srcRect/>
                <a:tile tx="0" ty="0" sx="42000" sy="42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Connector 9"/>
              <p:cNvCxnSpPr/>
              <p:nvPr/>
            </p:nvCxnSpPr>
            <p:spPr>
              <a:xfrm flipH="1">
                <a:off x="5791200" y="4576553"/>
                <a:ext cx="1793003"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811743" y="965341"/>
                <a:ext cx="1808257" cy="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584203" y="965341"/>
                <a:ext cx="35796" cy="3649150"/>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791198" y="965341"/>
                <a:ext cx="20545" cy="3611212"/>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pic>
          <p:nvPicPr>
            <p:cNvPr id="14" name="Picture 2" descr="http://www.fpweb.net/public/images/dr/20-percent_orange.png"/>
            <p:cNvPicPr>
              <a:picLocks noChangeAspect="1" noChangeArrowheads="1"/>
            </p:cNvPicPr>
            <p:nvPr/>
          </p:nvPicPr>
          <p:blipFill rotWithShape="1">
            <a:blip r:embed="rId4">
              <a:extLst>
                <a:ext uri="{28A0092B-C50C-407E-A947-70E740481C1C}">
                  <a14:useLocalDpi xmlns:a14="http://schemas.microsoft.com/office/drawing/2010/main" val="0"/>
                </a:ext>
              </a:extLst>
            </a:blip>
            <a:srcRect r="21684"/>
            <a:stretch/>
          </p:blipFill>
          <p:spPr bwMode="auto">
            <a:xfrm>
              <a:off x="7603046" y="1766722"/>
              <a:ext cx="1464754" cy="1116840"/>
            </a:xfrm>
            <a:prstGeom prst="rect">
              <a:avLst/>
            </a:prstGeom>
            <a:noFill/>
            <a:extLst>
              <a:ext uri="{909E8E84-426E-40DD-AFC4-6F175D3DCCD1}">
                <a14:hiddenFill xmlns:a14="http://schemas.microsoft.com/office/drawing/2010/main">
                  <a:solidFill>
                    <a:srgbClr val="FFFFFF"/>
                  </a:solidFill>
                </a14:hiddenFill>
              </a:ext>
            </a:extLst>
          </p:spPr>
        </p:pic>
      </p:grpSp>
      <p:pic>
        <p:nvPicPr>
          <p:cNvPr id="15" name="Picture 2" descr="http://www.wbpionline.com/Uploads/NewsArticle/4324246/images/456928/small/osb1.jpg"/>
          <p:cNvPicPr>
            <a:picLocks noGrp="1" noChangeAspect="1" noChangeArrowheads="1"/>
          </p:cNvPicPr>
          <p:nvPr>
            <p:ph sz="half" idx="2"/>
          </p:nvPr>
        </p:nvPicPr>
        <p:blipFill rotWithShape="1">
          <a:blip r:embed="rId5" cstate="print">
            <a:extLst>
              <a:ext uri="{28A0092B-C50C-407E-A947-70E740481C1C}">
                <a14:useLocalDpi xmlns:a14="http://schemas.microsoft.com/office/drawing/2010/main" val="0"/>
              </a:ext>
            </a:extLst>
          </a:blip>
          <a:srcRect t="65399" r="66129" b="7704"/>
          <a:stretch/>
        </p:blipFill>
        <p:spPr bwMode="auto">
          <a:xfrm>
            <a:off x="5102871" y="2475915"/>
            <a:ext cx="1772891" cy="101307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p:cNvPicPr>
            <a:picLocks noChangeAspect="1"/>
          </p:cNvPicPr>
          <p:nvPr/>
        </p:nvPicPr>
        <p:blipFill>
          <a:blip r:embed="rId6"/>
          <a:stretch>
            <a:fillRect/>
          </a:stretch>
        </p:blipFill>
        <p:spPr>
          <a:xfrm>
            <a:off x="6306190" y="3459901"/>
            <a:ext cx="2834826" cy="1190224"/>
          </a:xfrm>
          <a:prstGeom prst="rect">
            <a:avLst/>
          </a:prstGeom>
        </p:spPr>
      </p:pic>
    </p:spTree>
    <p:extLst>
      <p:ext uri="{BB962C8B-B14F-4D97-AF65-F5344CB8AC3E}">
        <p14:creationId xmlns:p14="http://schemas.microsoft.com/office/powerpoint/2010/main" val="39104374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Engineered Wood Association (APA)</a:t>
            </a:r>
          </a:p>
        </p:txBody>
      </p:sp>
      <p:sp>
        <p:nvSpPr>
          <p:cNvPr id="3" name="Content Placeholder 2"/>
          <p:cNvSpPr>
            <a:spLocks noGrp="1"/>
          </p:cNvSpPr>
          <p:nvPr>
            <p:ph sz="half" idx="1"/>
          </p:nvPr>
        </p:nvSpPr>
        <p:spPr/>
        <p:txBody>
          <a:bodyPr>
            <a:normAutofit fontScale="85000" lnSpcReduction="10000"/>
          </a:bodyPr>
          <a:lstStyle/>
          <a:p>
            <a:r>
              <a:rPr lang="en-US" u="sng" dirty="0"/>
              <a:t>For example</a:t>
            </a:r>
            <a:r>
              <a:rPr lang="en-US" dirty="0"/>
              <a:t>: re‐analyze capacity based on average thickness of panel measured from the bottom of the fastener head. </a:t>
            </a:r>
            <a:endParaRPr lang="en-US" dirty="0" smtClean="0"/>
          </a:p>
          <a:p>
            <a:pPr lvl="1"/>
            <a:r>
              <a:rPr lang="en-US" dirty="0" smtClean="0"/>
              <a:t>i.e</a:t>
            </a:r>
            <a:r>
              <a:rPr lang="en-US" dirty="0"/>
              <a:t>. 5/8” panel with fasteners overdriven by 1/8” would have the capacity of ½” panel</a:t>
            </a:r>
            <a:r>
              <a:rPr lang="en-US" dirty="0" smtClean="0"/>
              <a:t>.</a:t>
            </a:r>
          </a:p>
          <a:p>
            <a:r>
              <a:rPr lang="en-US" dirty="0" smtClean="0"/>
              <a:t>Adjust </a:t>
            </a:r>
            <a:r>
              <a:rPr lang="en-US" dirty="0"/>
              <a:t>nailing schedule accordingly.</a:t>
            </a:r>
          </a:p>
          <a:p>
            <a:pPr lvl="1"/>
            <a:endParaRPr lang="en-US" dirty="0"/>
          </a:p>
        </p:txBody>
      </p:sp>
      <p:pic>
        <p:nvPicPr>
          <p:cNvPr id="10" name="Content Placeholder 9"/>
          <p:cNvPicPr>
            <a:picLocks noGrp="1" noChangeAspect="1"/>
          </p:cNvPicPr>
          <p:nvPr>
            <p:ph sz="half" idx="2"/>
          </p:nvPr>
        </p:nvPicPr>
        <p:blipFill>
          <a:blip r:embed="rId2"/>
          <a:stretch>
            <a:fillRect/>
          </a:stretch>
        </p:blipFill>
        <p:spPr>
          <a:xfrm>
            <a:off x="4648200" y="2144184"/>
            <a:ext cx="4038600" cy="1506007"/>
          </a:xfrm>
          <a:prstGeom prst="rect">
            <a:avLst/>
          </a:prstGeom>
        </p:spPr>
      </p:pic>
    </p:spTree>
    <p:extLst>
      <p:ext uri="{BB962C8B-B14F-4D97-AF65-F5344CB8AC3E}">
        <p14:creationId xmlns:p14="http://schemas.microsoft.com/office/powerpoint/2010/main" val="15291437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Engineered Wood Association (APA)</a:t>
            </a:r>
          </a:p>
        </p:txBody>
      </p:sp>
      <p:sp>
        <p:nvSpPr>
          <p:cNvPr id="3" name="Content Placeholder 2"/>
          <p:cNvSpPr>
            <a:spLocks noGrp="1"/>
          </p:cNvSpPr>
          <p:nvPr>
            <p:ph sz="half" idx="1"/>
          </p:nvPr>
        </p:nvSpPr>
        <p:spPr/>
        <p:txBody>
          <a:bodyPr>
            <a:normAutofit fontScale="62500" lnSpcReduction="20000"/>
          </a:bodyPr>
          <a:lstStyle/>
          <a:p>
            <a:pPr marL="514350" indent="-457200">
              <a:buFont typeface="+mj-lt"/>
              <a:buAutoNum type="arabicPeriod" startAt="2"/>
            </a:pPr>
            <a:r>
              <a:rPr lang="en-US" dirty="0" smtClean="0"/>
              <a:t>If </a:t>
            </a:r>
            <a:r>
              <a:rPr lang="en-US" dirty="0"/>
              <a:t>any of the following are met, then </a:t>
            </a:r>
            <a:r>
              <a:rPr lang="en-US" u="sng" dirty="0"/>
              <a:t>a reduction in shear capacity needs to be taken:</a:t>
            </a:r>
            <a:endParaRPr lang="en-US" dirty="0"/>
          </a:p>
          <a:p>
            <a:r>
              <a:rPr lang="en-US" dirty="0"/>
              <a:t>If &gt; 20% of the fasteners around the perimeter are overdriven by over 1/16”, </a:t>
            </a:r>
            <a:r>
              <a:rPr lang="en-US" dirty="0" smtClean="0"/>
              <a:t>or if </a:t>
            </a:r>
            <a:r>
              <a:rPr lang="en-US" dirty="0"/>
              <a:t>any are overdriven by more than 1/8</a:t>
            </a:r>
            <a:r>
              <a:rPr lang="en-US" dirty="0" smtClean="0"/>
              <a:t>”:</a:t>
            </a:r>
          </a:p>
          <a:p>
            <a:pPr lvl="1"/>
            <a:r>
              <a:rPr lang="en-US" dirty="0" smtClean="0"/>
              <a:t>Then </a:t>
            </a:r>
            <a:r>
              <a:rPr lang="en-US" dirty="0"/>
              <a:t>add 1 additional fastener for every 2 that are overdriven. </a:t>
            </a:r>
            <a:endParaRPr lang="en-US" dirty="0" smtClean="0"/>
          </a:p>
          <a:p>
            <a:r>
              <a:rPr lang="en-US" dirty="0" smtClean="0"/>
              <a:t>If </a:t>
            </a:r>
            <a:r>
              <a:rPr lang="en-US" dirty="0"/>
              <a:t>the additional nails violate the minimum spacing requirements (3” o.c. for 2 inch lumber for splitting</a:t>
            </a:r>
            <a:r>
              <a:rPr lang="en-US" dirty="0" smtClean="0"/>
              <a:t>):</a:t>
            </a:r>
          </a:p>
          <a:p>
            <a:pPr lvl="1"/>
            <a:r>
              <a:rPr lang="en-US" dirty="0" smtClean="0"/>
              <a:t>Use </a:t>
            </a:r>
            <a:r>
              <a:rPr lang="en-US" dirty="0"/>
              <a:t>staples for the additional fasteners to reduce the potential for splitting.</a:t>
            </a:r>
          </a:p>
          <a:p>
            <a:pPr lvl="1"/>
            <a:endParaRPr lang="en-US" dirty="0"/>
          </a:p>
        </p:txBody>
      </p:sp>
      <p:pic>
        <p:nvPicPr>
          <p:cNvPr id="19" name="Content Placeholder 18"/>
          <p:cNvPicPr>
            <a:picLocks noGrp="1" noChangeAspect="1"/>
          </p:cNvPicPr>
          <p:nvPr>
            <p:ph sz="half" idx="2"/>
          </p:nvPr>
        </p:nvPicPr>
        <p:blipFill>
          <a:blip r:embed="rId2"/>
          <a:stretch>
            <a:fillRect/>
          </a:stretch>
        </p:blipFill>
        <p:spPr>
          <a:xfrm>
            <a:off x="4648200" y="1421545"/>
            <a:ext cx="4038600" cy="2951284"/>
          </a:xfrm>
          <a:prstGeom prst="rect">
            <a:avLst/>
          </a:prstGeom>
        </p:spPr>
      </p:pic>
    </p:spTree>
    <p:extLst>
      <p:ext uri="{BB962C8B-B14F-4D97-AF65-F5344CB8AC3E}">
        <p14:creationId xmlns:p14="http://schemas.microsoft.com/office/powerpoint/2010/main" val="21093592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 Timber Engineering Company (TECO)</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TECO’s</a:t>
            </a:r>
            <a:r>
              <a:rPr lang="en-US" dirty="0" smtClean="0"/>
              <a:t> </a:t>
            </a:r>
            <a:r>
              <a:rPr lang="en-US" dirty="0" smtClean="0">
                <a:hlinkClick r:id="rId2"/>
              </a:rPr>
              <a:t>Tech </a:t>
            </a:r>
            <a:r>
              <a:rPr lang="en-US" dirty="0">
                <a:hlinkClick r:id="rId2"/>
              </a:rPr>
              <a:t>Tip</a:t>
            </a:r>
            <a:r>
              <a:rPr lang="en-US" dirty="0"/>
              <a:t> </a:t>
            </a:r>
            <a:r>
              <a:rPr lang="en-US" dirty="0" smtClean="0"/>
              <a:t>outlines an example of calculating reduction in shear capacity </a:t>
            </a:r>
            <a:endParaRPr lang="en-US" dirty="0" smtClean="0"/>
          </a:p>
          <a:p>
            <a:r>
              <a:rPr lang="en-US" dirty="0" smtClean="0"/>
              <a:t>It also </a:t>
            </a:r>
            <a:r>
              <a:rPr lang="en-US" dirty="0" smtClean="0"/>
              <a:t>draws </a:t>
            </a:r>
            <a:r>
              <a:rPr lang="en-US" dirty="0" smtClean="0"/>
              <a:t>attention to </a:t>
            </a:r>
            <a:r>
              <a:rPr lang="en-US" dirty="0" smtClean="0"/>
              <a:t>other </a:t>
            </a:r>
            <a:r>
              <a:rPr lang="en-US" dirty="0" smtClean="0"/>
              <a:t>factors that impact shear capacity </a:t>
            </a:r>
            <a:r>
              <a:rPr lang="en-US" dirty="0" smtClean="0"/>
              <a:t>including:</a:t>
            </a:r>
          </a:p>
          <a:p>
            <a:pPr lvl="1"/>
            <a:r>
              <a:rPr lang="en-US" dirty="0" smtClean="0"/>
              <a:t>Fastener type</a:t>
            </a:r>
          </a:p>
          <a:p>
            <a:pPr lvl="1"/>
            <a:r>
              <a:rPr lang="en-US" dirty="0" smtClean="0"/>
              <a:t>Fastener</a:t>
            </a:r>
            <a:r>
              <a:rPr lang="en-US" dirty="0" smtClean="0"/>
              <a:t> size</a:t>
            </a:r>
          </a:p>
          <a:p>
            <a:pPr lvl="1"/>
            <a:r>
              <a:rPr lang="en-US" dirty="0" smtClean="0"/>
              <a:t>Fastener spacing</a:t>
            </a:r>
          </a:p>
          <a:p>
            <a:pPr lvl="1"/>
            <a:r>
              <a:rPr lang="en-US" dirty="0" smtClean="0"/>
              <a:t>Amount </a:t>
            </a:r>
            <a:r>
              <a:rPr lang="en-US" dirty="0" smtClean="0"/>
              <a:t>of penetration into the framing </a:t>
            </a:r>
            <a:r>
              <a:rPr lang="en-US" dirty="0" smtClean="0"/>
              <a:t>members</a:t>
            </a:r>
          </a:p>
          <a:p>
            <a:pPr lvl="1"/>
            <a:r>
              <a:rPr lang="en-US" dirty="0" smtClean="0"/>
              <a:t>Wood species</a:t>
            </a:r>
          </a:p>
          <a:p>
            <a:pPr lvl="1"/>
            <a:r>
              <a:rPr lang="en-US" dirty="0" smtClean="0"/>
              <a:t>Width </a:t>
            </a:r>
            <a:r>
              <a:rPr lang="en-US" dirty="0" smtClean="0"/>
              <a:t>of framing </a:t>
            </a:r>
            <a:r>
              <a:rPr lang="en-US" dirty="0" smtClean="0"/>
              <a:t>members</a:t>
            </a:r>
            <a:endParaRPr lang="en-US" dirty="0"/>
          </a:p>
        </p:txBody>
      </p:sp>
      <p:pic>
        <p:nvPicPr>
          <p:cNvPr id="5" name="Content Placeholder 4"/>
          <p:cNvPicPr>
            <a:picLocks noGrp="1" noChangeAspect="1"/>
          </p:cNvPicPr>
          <p:nvPr>
            <p:ph sz="half" idx="2"/>
          </p:nvPr>
        </p:nvPicPr>
        <p:blipFill>
          <a:blip r:embed="rId3"/>
          <a:stretch>
            <a:fillRect/>
          </a:stretch>
        </p:blipFill>
        <p:spPr>
          <a:xfrm>
            <a:off x="5348568" y="1200150"/>
            <a:ext cx="2637863" cy="3394075"/>
          </a:xfrm>
          <a:prstGeom prst="rect">
            <a:avLst/>
          </a:prstGeom>
        </p:spPr>
      </p:pic>
    </p:spTree>
    <p:extLst>
      <p:ext uri="{BB962C8B-B14F-4D97-AF65-F5344CB8AC3E}">
        <p14:creationId xmlns:p14="http://schemas.microsoft.com/office/powerpoint/2010/main" val="27093493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Timber Engineering Company (TECO)</a:t>
            </a:r>
          </a:p>
        </p:txBody>
      </p:sp>
      <p:sp>
        <p:nvSpPr>
          <p:cNvPr id="3" name="Content Placeholder 2"/>
          <p:cNvSpPr>
            <a:spLocks noGrp="1"/>
          </p:cNvSpPr>
          <p:nvPr>
            <p:ph sz="half" idx="1"/>
          </p:nvPr>
        </p:nvSpPr>
        <p:spPr/>
        <p:txBody>
          <a:bodyPr>
            <a:normAutofit fontScale="85000" lnSpcReduction="10000"/>
          </a:bodyPr>
          <a:lstStyle/>
          <a:p>
            <a:r>
              <a:rPr lang="en-US" dirty="0" smtClean="0"/>
              <a:t>Consider the following example:</a:t>
            </a:r>
          </a:p>
          <a:p>
            <a:pPr lvl="1"/>
            <a:r>
              <a:rPr lang="en-US" dirty="0" smtClean="0"/>
              <a:t>Assume that 20% of the nails in a shear wall are driven flush with the sheathing and the remaining nails are overdriven as follows:</a:t>
            </a:r>
          </a:p>
          <a:p>
            <a:pPr lvl="2"/>
            <a:r>
              <a:rPr lang="en-US" dirty="0"/>
              <a:t>30% between flush up to </a:t>
            </a:r>
            <a:r>
              <a:rPr lang="en-US" baseline="30000" dirty="0"/>
              <a:t>1</a:t>
            </a:r>
            <a:r>
              <a:rPr lang="en-US" dirty="0"/>
              <a:t>/</a:t>
            </a:r>
            <a:r>
              <a:rPr lang="en-US" baseline="-25000" dirty="0"/>
              <a:t>16</a:t>
            </a:r>
            <a:r>
              <a:rPr lang="en-US" dirty="0"/>
              <a:t>"</a:t>
            </a:r>
          </a:p>
          <a:p>
            <a:pPr lvl="2"/>
            <a:r>
              <a:rPr lang="en-US" dirty="0"/>
              <a:t>40% between </a:t>
            </a:r>
            <a:r>
              <a:rPr lang="en-US" baseline="30000" dirty="0"/>
              <a:t>1</a:t>
            </a:r>
            <a:r>
              <a:rPr lang="en-US" dirty="0"/>
              <a:t>/</a:t>
            </a:r>
            <a:r>
              <a:rPr lang="en-US" baseline="-25000" dirty="0"/>
              <a:t>16</a:t>
            </a:r>
            <a:r>
              <a:rPr lang="en-US" dirty="0"/>
              <a:t>" up to ⅛" and</a:t>
            </a:r>
          </a:p>
          <a:p>
            <a:pPr lvl="2"/>
            <a:r>
              <a:rPr lang="en-US" dirty="0"/>
              <a:t>10% between ⅛" up to </a:t>
            </a:r>
            <a:r>
              <a:rPr lang="en-US" baseline="30000" dirty="0"/>
              <a:t>3</a:t>
            </a:r>
            <a:r>
              <a:rPr lang="en-US" dirty="0"/>
              <a:t>/</a:t>
            </a:r>
            <a:r>
              <a:rPr lang="en-US" baseline="-25000" dirty="0"/>
              <a:t>16</a:t>
            </a:r>
            <a:r>
              <a:rPr lang="en-US" dirty="0"/>
              <a:t>".</a:t>
            </a:r>
            <a:endParaRPr lang="en-US" dirty="0"/>
          </a:p>
        </p:txBody>
      </p:sp>
      <p:graphicFrame>
        <p:nvGraphicFramePr>
          <p:cNvPr id="6" name="Content Placeholder 6"/>
          <p:cNvGraphicFramePr>
            <a:graphicFrameLocks noGrp="1"/>
          </p:cNvGraphicFramePr>
          <p:nvPr>
            <p:ph sz="half" idx="2"/>
            <p:extLst>
              <p:ext uri="{D42A27DB-BD31-4B8C-83A1-F6EECF244321}">
                <p14:modId xmlns:p14="http://schemas.microsoft.com/office/powerpoint/2010/main" val="2139894832"/>
              </p:ext>
            </p:extLst>
          </p:nvPr>
        </p:nvGraphicFramePr>
        <p:xfrm>
          <a:off x="4648200" y="1200150"/>
          <a:ext cx="4038600" cy="33940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231929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Timber Engineering Company (TECO)</a:t>
            </a:r>
          </a:p>
        </p:txBody>
      </p:sp>
      <p:sp>
        <p:nvSpPr>
          <p:cNvPr id="3" name="Content Placeholder 2"/>
          <p:cNvSpPr>
            <a:spLocks noGrp="1"/>
          </p:cNvSpPr>
          <p:nvPr>
            <p:ph idx="1"/>
          </p:nvPr>
        </p:nvSpPr>
        <p:spPr/>
        <p:txBody>
          <a:bodyPr>
            <a:normAutofit/>
          </a:bodyPr>
          <a:lstStyle/>
          <a:p>
            <a:r>
              <a:rPr lang="en-US" dirty="0" smtClean="0">
                <a:latin typeface="Arial Narrow" panose="020B0606020202030204" pitchFamily="34" charset="0"/>
              </a:rPr>
              <a:t>Using </a:t>
            </a:r>
            <a:r>
              <a:rPr lang="en-US" dirty="0">
                <a:latin typeface="Arial Narrow" panose="020B0606020202030204" pitchFamily="34" charset="0"/>
              </a:rPr>
              <a:t>the </a:t>
            </a:r>
            <a:r>
              <a:rPr lang="en-US" dirty="0" smtClean="0">
                <a:latin typeface="Arial Narrow" panose="020B0606020202030204" pitchFamily="34" charset="0"/>
              </a:rPr>
              <a:t>chart (on the following slide) an </a:t>
            </a:r>
            <a:r>
              <a:rPr lang="en-US" dirty="0">
                <a:latin typeface="Arial Narrow" panose="020B0606020202030204" pitchFamily="34" charset="0"/>
              </a:rPr>
              <a:t>estimate of the reduction in shear capacity based on the number and magnitude of overdriven nails would be:</a:t>
            </a:r>
          </a:p>
          <a:p>
            <a:pPr lvl="1"/>
            <a:r>
              <a:rPr lang="en-US" dirty="0" smtClean="0">
                <a:latin typeface="Arial Narrow" panose="020B0606020202030204" pitchFamily="34" charset="0"/>
              </a:rPr>
              <a:t>20</a:t>
            </a:r>
            <a:r>
              <a:rPr lang="en-US" dirty="0">
                <a:latin typeface="Arial Narrow" panose="020B0606020202030204" pitchFamily="34" charset="0"/>
              </a:rPr>
              <a:t>% flush 	</a:t>
            </a:r>
            <a:r>
              <a:rPr lang="en-US" dirty="0" smtClean="0">
                <a:latin typeface="Arial Narrow" panose="020B0606020202030204" pitchFamily="34" charset="0"/>
              </a:rPr>
              <a:t>				= </a:t>
            </a:r>
            <a:r>
              <a:rPr lang="en-US" dirty="0">
                <a:latin typeface="Arial Narrow" panose="020B0606020202030204" pitchFamily="34" charset="0"/>
              </a:rPr>
              <a:t>0% reduction</a:t>
            </a:r>
          </a:p>
          <a:p>
            <a:pPr lvl="1"/>
            <a:r>
              <a:rPr lang="en-US" dirty="0" smtClean="0">
                <a:latin typeface="Arial Narrow" panose="020B0606020202030204" pitchFamily="34" charset="0"/>
              </a:rPr>
              <a:t>30</a:t>
            </a:r>
            <a:r>
              <a:rPr lang="en-US" dirty="0">
                <a:latin typeface="Arial Narrow" panose="020B0606020202030204" pitchFamily="34" charset="0"/>
              </a:rPr>
              <a:t>% up to 1/16” </a:t>
            </a:r>
            <a:r>
              <a:rPr lang="en-US" dirty="0" smtClean="0">
                <a:latin typeface="Arial Narrow" panose="020B0606020202030204" pitchFamily="34" charset="0"/>
              </a:rPr>
              <a:t>			</a:t>
            </a:r>
            <a:r>
              <a:rPr lang="en-US" dirty="0">
                <a:latin typeface="Arial Narrow" panose="020B0606020202030204" pitchFamily="34" charset="0"/>
              </a:rPr>
              <a:t>	</a:t>
            </a:r>
            <a:r>
              <a:rPr lang="en-US" dirty="0" smtClean="0">
                <a:latin typeface="Arial Narrow" panose="020B0606020202030204" pitchFamily="34" charset="0"/>
              </a:rPr>
              <a:t>≈ </a:t>
            </a:r>
            <a:r>
              <a:rPr lang="en-US" dirty="0" smtClean="0">
                <a:latin typeface="Arial Narrow" panose="020B0606020202030204" pitchFamily="34" charset="0"/>
              </a:rPr>
              <a:t>2.6% reduction</a:t>
            </a:r>
            <a:endParaRPr lang="en-US" dirty="0">
              <a:latin typeface="Arial Narrow" panose="020B0606020202030204" pitchFamily="34" charset="0"/>
            </a:endParaRPr>
          </a:p>
          <a:p>
            <a:pPr lvl="1"/>
            <a:r>
              <a:rPr lang="en-US" dirty="0" smtClean="0">
                <a:latin typeface="Arial Narrow" panose="020B0606020202030204" pitchFamily="34" charset="0"/>
              </a:rPr>
              <a:t>40</a:t>
            </a:r>
            <a:r>
              <a:rPr lang="en-US" dirty="0">
                <a:latin typeface="Arial Narrow" panose="020B0606020202030204" pitchFamily="34" charset="0"/>
              </a:rPr>
              <a:t>% between 1/16” up to 1/8” 		</a:t>
            </a:r>
            <a:r>
              <a:rPr lang="en-US" dirty="0" smtClean="0">
                <a:latin typeface="Arial Narrow" panose="020B0606020202030204" pitchFamily="34" charset="0"/>
              </a:rPr>
              <a:t>	≈ </a:t>
            </a:r>
            <a:r>
              <a:rPr lang="en-US" dirty="0">
                <a:latin typeface="Arial Narrow" panose="020B0606020202030204" pitchFamily="34" charset="0"/>
              </a:rPr>
              <a:t>6.7% reduction</a:t>
            </a:r>
          </a:p>
          <a:p>
            <a:pPr lvl="1"/>
            <a:r>
              <a:rPr lang="en-US" dirty="0" smtClean="0">
                <a:latin typeface="Arial Narrow" panose="020B0606020202030204" pitchFamily="34" charset="0"/>
              </a:rPr>
              <a:t>10</a:t>
            </a:r>
            <a:r>
              <a:rPr lang="en-US" dirty="0">
                <a:latin typeface="Arial Narrow" panose="020B0606020202030204" pitchFamily="34" charset="0"/>
              </a:rPr>
              <a:t>% between 1/8” up to 3/16” 		</a:t>
            </a:r>
            <a:r>
              <a:rPr lang="en-US" dirty="0" smtClean="0">
                <a:latin typeface="Arial Narrow" panose="020B0606020202030204" pitchFamily="34" charset="0"/>
              </a:rPr>
              <a:t>	</a:t>
            </a:r>
            <a:r>
              <a:rPr lang="en-US" u="sng" dirty="0" smtClean="0">
                <a:latin typeface="Arial Narrow" panose="020B0606020202030204" pitchFamily="34" charset="0"/>
              </a:rPr>
              <a:t>≈ </a:t>
            </a:r>
            <a:r>
              <a:rPr lang="en-US" u="sng" dirty="0">
                <a:latin typeface="Arial Narrow" panose="020B0606020202030204" pitchFamily="34" charset="0"/>
              </a:rPr>
              <a:t>2.5% reduction</a:t>
            </a:r>
            <a:endParaRPr lang="en-US" dirty="0">
              <a:latin typeface="Arial Narrow" panose="020B0606020202030204" pitchFamily="34" charset="0"/>
            </a:endParaRPr>
          </a:p>
          <a:p>
            <a:pPr marL="57150" indent="0">
              <a:buNone/>
            </a:pPr>
            <a:r>
              <a:rPr lang="en-US" dirty="0" smtClean="0">
                <a:latin typeface="Arial Narrow" panose="020B0606020202030204" pitchFamily="34" charset="0"/>
              </a:rPr>
              <a:t>				Total </a:t>
            </a:r>
            <a:r>
              <a:rPr lang="en-US" dirty="0">
                <a:latin typeface="Arial Narrow" panose="020B0606020202030204" pitchFamily="34" charset="0"/>
              </a:rPr>
              <a:t>Reduction </a:t>
            </a:r>
            <a:r>
              <a:rPr lang="en-US" dirty="0" smtClean="0">
                <a:latin typeface="Arial Narrow" panose="020B0606020202030204" pitchFamily="34" charset="0"/>
              </a:rPr>
              <a:t>	≈ </a:t>
            </a:r>
            <a:r>
              <a:rPr lang="en-US" dirty="0">
                <a:latin typeface="Arial Narrow" panose="020B0606020202030204" pitchFamily="34" charset="0"/>
              </a:rPr>
              <a:t>11.8%</a:t>
            </a:r>
          </a:p>
        </p:txBody>
      </p:sp>
    </p:spTree>
    <p:extLst>
      <p:ext uri="{BB962C8B-B14F-4D97-AF65-F5344CB8AC3E}">
        <p14:creationId xmlns:p14="http://schemas.microsoft.com/office/powerpoint/2010/main" val="68171898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Analysis – Timber Engineering Company (TECO)</a:t>
            </a:r>
          </a:p>
        </p:txBody>
      </p:sp>
      <p:pic>
        <p:nvPicPr>
          <p:cNvPr id="4" name="Content Placeholder 3"/>
          <p:cNvPicPr>
            <a:picLocks noGrp="1" noChangeAspect="1"/>
          </p:cNvPicPr>
          <p:nvPr>
            <p:ph idx="1"/>
          </p:nvPr>
        </p:nvPicPr>
        <p:blipFill>
          <a:blip r:embed="rId2"/>
          <a:stretch>
            <a:fillRect/>
          </a:stretch>
        </p:blipFill>
        <p:spPr>
          <a:xfrm>
            <a:off x="1905000" y="1006806"/>
            <a:ext cx="5754053" cy="3707130"/>
          </a:xfrm>
          <a:prstGeom prst="rect">
            <a:avLst/>
          </a:prstGeom>
        </p:spPr>
      </p:pic>
    </p:spTree>
    <p:extLst>
      <p:ext uri="{BB962C8B-B14F-4D97-AF65-F5344CB8AC3E}">
        <p14:creationId xmlns:p14="http://schemas.microsoft.com/office/powerpoint/2010/main" val="8219780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a:t>When sheathing fasteners are overdriven, the sheathing panel or structure should be evaluated to determine the impact of the overdriven fasteners on the shear performance of the building. </a:t>
            </a:r>
            <a:endParaRPr lang="en-US" dirty="0" smtClean="0"/>
          </a:p>
          <a:p>
            <a:r>
              <a:rPr lang="en-US" dirty="0" smtClean="0"/>
              <a:t>If </a:t>
            </a:r>
            <a:r>
              <a:rPr lang="en-US" dirty="0"/>
              <a:t>it is determined that a sufficient number of fasteners are overdriven, corrective action per APA or TECO recommendations should be followed.</a:t>
            </a:r>
            <a:endParaRPr lang="en-US" b="1" u="sng" dirty="0"/>
          </a:p>
          <a:p>
            <a:endParaRPr lang="en-US" dirty="0"/>
          </a:p>
        </p:txBody>
      </p:sp>
    </p:spTree>
    <p:extLst>
      <p:ext uri="{BB962C8B-B14F-4D97-AF65-F5344CB8AC3E}">
        <p14:creationId xmlns:p14="http://schemas.microsoft.com/office/powerpoint/2010/main" val="19106606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a:spLocks noChangeArrowheads="1"/>
          </p:cNvSpPr>
          <p:nvPr/>
        </p:nvSpPr>
        <p:spPr bwMode="auto">
          <a:xfrm>
            <a:off x="1295400" y="1123949"/>
            <a:ext cx="6553200" cy="2677656"/>
          </a:xfrm>
          <a:prstGeom prst="rect">
            <a:avLst/>
          </a:prstGeom>
          <a:solidFill>
            <a:schemeClr val="accent2"/>
          </a:solidFill>
          <a:ln>
            <a:noFill/>
          </a:ln>
          <a:effectLst/>
        </p:spPr>
        <p:txBody>
          <a:bodyPr vert="horz" wrap="square" lIns="228600" tIns="228600" rIns="228600" bIns="228600" numCol="1" anchor="ctr" anchorCtr="0" compatLnSpc="1">
            <a:prstTxWarp prst="textNoShape">
              <a:avLst/>
            </a:prstTxWarp>
            <a:spAutoFit/>
          </a:bodyPr>
          <a:lstStyle/>
          <a:p>
            <a:pPr algn="just" eaLnBrk="0" fontAlgn="base" hangingPunct="0">
              <a:spcBef>
                <a:spcPct val="0"/>
              </a:spcBef>
              <a:spcAft>
                <a:spcPct val="0"/>
              </a:spcAft>
            </a:pPr>
            <a:r>
              <a:rPr lang="en-US" altLang="en-US" b="1" dirty="0" smtClean="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has been the voice of the structural building components industry since 1983, providing educational programs and technical information, disseminating industry news, and facilitating networking opportunities for manufacturers of roof trusses, wall panels and floor trusses. </a:t>
            </a:r>
            <a:r>
              <a:rPr lang="en-US" altLang="en-US" b="1" dirty="0">
                <a:solidFill>
                  <a:schemeClr val="bg1"/>
                </a:solidFill>
                <a:latin typeface="Segoe UI" panose="020B0502040204020203" pitchFamily="34" charset="0"/>
                <a:cs typeface="Segoe UI" panose="020B0502040204020203" pitchFamily="34" charset="0"/>
              </a:rPr>
              <a:t>SBCA</a:t>
            </a:r>
            <a:r>
              <a:rPr lang="en-US" altLang="en-US" dirty="0">
                <a:solidFill>
                  <a:schemeClr val="bg1"/>
                </a:solidFill>
                <a:latin typeface="Segoe UI" panose="020B0502040204020203" pitchFamily="34" charset="0"/>
                <a:cs typeface="Segoe UI" panose="020B0502040204020203" pitchFamily="34" charset="0"/>
              </a:rPr>
              <a:t> endeavors to expand component manufacturers’ market share and enhance the professionalism of the component manufacturing industry</a:t>
            </a:r>
            <a:r>
              <a:rPr lang="en-US" altLang="en-US" dirty="0" smtClean="0">
                <a:solidFill>
                  <a:schemeClr val="bg1"/>
                </a:solidFill>
                <a:latin typeface="Segoe UI" panose="020B0502040204020203" pitchFamily="34" charset="0"/>
                <a:cs typeface="Segoe UI" panose="020B0502040204020203" pitchFamily="34" charset="0"/>
              </a:rPr>
              <a:t>.</a:t>
            </a:r>
          </a:p>
        </p:txBody>
      </p:sp>
      <p:sp>
        <p:nvSpPr>
          <p:cNvPr id="12" name="TextBox 11"/>
          <p:cNvSpPr txBox="1"/>
          <p:nvPr/>
        </p:nvSpPr>
        <p:spPr>
          <a:xfrm>
            <a:off x="1961028" y="4095750"/>
            <a:ext cx="5221942" cy="307777"/>
          </a:xfrm>
          <a:prstGeom prst="rect">
            <a:avLst/>
          </a:prstGeom>
          <a:noFill/>
        </p:spPr>
        <p:txBody>
          <a:bodyPr wrap="none" rtlCol="0">
            <a:spAutoFit/>
          </a:bodyPr>
          <a:lstStyle/>
          <a:p>
            <a:pPr algn="ctr"/>
            <a:r>
              <a:rPr lang="en-US" altLang="en-US" sz="1400" dirty="0" smtClean="0">
                <a:latin typeface="Segoe UI" panose="020B0502040204020203" pitchFamily="34" charset="0"/>
                <a:cs typeface="Segoe UI" panose="020B0502040204020203" pitchFamily="34" charset="0"/>
              </a:rPr>
              <a:t>Copyright © 2017 Structural Building Components Association. </a:t>
            </a:r>
          </a:p>
        </p:txBody>
      </p:sp>
    </p:spTree>
    <p:extLst>
      <p:ext uri="{BB962C8B-B14F-4D97-AF65-F5344CB8AC3E}">
        <p14:creationId xmlns:p14="http://schemas.microsoft.com/office/powerpoint/2010/main" val="20325702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a:bodyPr>
          <a:lstStyle/>
          <a:p>
            <a:r>
              <a:rPr lang="en-US" i="1" dirty="0" smtClean="0"/>
              <a:t>ANSI/AWC</a:t>
            </a:r>
            <a:r>
              <a:rPr lang="en-US" dirty="0" smtClean="0"/>
              <a:t> </a:t>
            </a:r>
            <a:r>
              <a:rPr lang="en-US" i="1" dirty="0" smtClean="0"/>
              <a:t>National Design Specification for Wood Construction</a:t>
            </a:r>
            <a:r>
              <a:rPr lang="en-US" dirty="0" smtClean="0"/>
              <a:t>; American Wood Council; 2015.</a:t>
            </a:r>
          </a:p>
          <a:p>
            <a:r>
              <a:rPr lang="en-US" i="1" dirty="0" smtClean="0"/>
              <a:t>APA – Engineered Wood Association</a:t>
            </a:r>
            <a:r>
              <a:rPr lang="en-US" dirty="0" smtClean="0"/>
              <a:t>, 2011, “Effect of Overdrive Fasteners on Shear Capacity,” TT-012B.</a:t>
            </a:r>
            <a:endParaRPr lang="en-US" b="1" u="sng" dirty="0" smtClean="0"/>
          </a:p>
          <a:p>
            <a:r>
              <a:rPr lang="en-US" i="1" dirty="0" smtClean="0"/>
              <a:t>Timber Engineering Company</a:t>
            </a:r>
            <a:r>
              <a:rPr lang="en-US" dirty="0" smtClean="0"/>
              <a:t>, 2008, “Reduction in Shear Capacity Due to Overdriven Fasteners,” V1.0.</a:t>
            </a:r>
            <a:endParaRPr lang="en-US" b="1" u="sng" dirty="0" smtClean="0"/>
          </a:p>
          <a:p>
            <a:r>
              <a:rPr lang="en-US" i="1" dirty="0" smtClean="0"/>
              <a:t>International Building Code</a:t>
            </a:r>
            <a:r>
              <a:rPr lang="en-US" dirty="0" smtClean="0"/>
              <a:t>, International Code Council; 2015</a:t>
            </a:r>
            <a:r>
              <a:rPr lang="en-US" b="1" dirty="0" smtClean="0"/>
              <a:t> </a:t>
            </a:r>
            <a:endParaRPr lang="en-US" b="1" u="sng" dirty="0" smtClean="0"/>
          </a:p>
          <a:p>
            <a:endParaRPr lang="en-US" dirty="0"/>
          </a:p>
        </p:txBody>
      </p:sp>
    </p:spTree>
    <p:extLst>
      <p:ext uri="{BB962C8B-B14F-4D97-AF65-F5344CB8AC3E}">
        <p14:creationId xmlns:p14="http://schemas.microsoft.com/office/powerpoint/2010/main" val="1525433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Introduction</a:t>
            </a:r>
            <a:endParaRPr lang="en-US" dirty="0"/>
          </a:p>
        </p:txBody>
      </p:sp>
      <p:sp>
        <p:nvSpPr>
          <p:cNvPr id="3" name="Content Placeholder 2"/>
          <p:cNvSpPr>
            <a:spLocks noGrp="1"/>
          </p:cNvSpPr>
          <p:nvPr>
            <p:ph sz="half" idx="1"/>
          </p:nvPr>
        </p:nvSpPr>
        <p:spPr/>
        <p:txBody>
          <a:bodyPr>
            <a:normAutofit fontScale="77500" lnSpcReduction="20000"/>
          </a:bodyPr>
          <a:lstStyle/>
          <a:p>
            <a:r>
              <a:rPr lang="en-US" dirty="0" smtClean="0"/>
              <a:t>All building codes provide provisions for the attachment of structural sheathing to wall and roof framing members. </a:t>
            </a:r>
          </a:p>
          <a:p>
            <a:r>
              <a:rPr lang="en-US" dirty="0" smtClean="0"/>
              <a:t>Structural sheathing connections to building framing are important for </a:t>
            </a:r>
            <a:r>
              <a:rPr lang="en-US" i="1" dirty="0" smtClean="0"/>
              <a:t>lateral shear resistance</a:t>
            </a:r>
            <a:r>
              <a:rPr lang="en-US" dirty="0" smtClean="0"/>
              <a:t>, or the ability of a building to resist wind and seismic loads. </a:t>
            </a:r>
            <a:r>
              <a:rPr lang="en-US" dirty="0" smtClean="0"/>
              <a:t> </a:t>
            </a:r>
          </a:p>
          <a:p>
            <a:endParaRPr lang="en-US" dirty="0" smtClean="0"/>
          </a:p>
          <a:p>
            <a:endParaRPr lang="en-US" dirty="0"/>
          </a:p>
        </p:txBody>
      </p:sp>
      <p:pic>
        <p:nvPicPr>
          <p:cNvPr id="23" name="Content Placeholder 22"/>
          <p:cNvPicPr>
            <a:picLocks noGrp="1" noChangeAspect="1"/>
          </p:cNvPicPr>
          <p:nvPr>
            <p:ph sz="half" idx="2"/>
          </p:nvPr>
        </p:nvPicPr>
        <p:blipFill>
          <a:blip r:embed="rId2"/>
          <a:stretch>
            <a:fillRect/>
          </a:stretch>
        </p:blipFill>
        <p:spPr>
          <a:xfrm>
            <a:off x="5301186" y="1681657"/>
            <a:ext cx="2991538" cy="1932586"/>
          </a:xfrm>
          <a:prstGeom prst="rect">
            <a:avLst/>
          </a:prstGeom>
          <a:scene3d>
            <a:camera prst="orthographicFront">
              <a:rot lat="20786015" lon="1546153" rev="21212344"/>
            </a:camera>
            <a:lightRig rig="threePt" dir="t"/>
          </a:scene3d>
        </p:spPr>
      </p:pic>
      <p:cxnSp>
        <p:nvCxnSpPr>
          <p:cNvPr id="6" name="Straight Arrow Connector 5"/>
          <p:cNvCxnSpPr/>
          <p:nvPr/>
        </p:nvCxnSpPr>
        <p:spPr>
          <a:xfrm>
            <a:off x="4724400" y="29527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8" name="Straight Arrow Connector 7"/>
          <p:cNvCxnSpPr/>
          <p:nvPr/>
        </p:nvCxnSpPr>
        <p:spPr>
          <a:xfrm>
            <a:off x="4724400" y="31051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9" name="Straight Arrow Connector 8"/>
          <p:cNvCxnSpPr/>
          <p:nvPr/>
        </p:nvCxnSpPr>
        <p:spPr>
          <a:xfrm>
            <a:off x="4724400" y="32575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p:cNvCxnSpPr/>
          <p:nvPr/>
        </p:nvCxnSpPr>
        <p:spPr>
          <a:xfrm>
            <a:off x="4724400" y="34099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1" name="Straight Arrow Connector 10"/>
          <p:cNvCxnSpPr/>
          <p:nvPr/>
        </p:nvCxnSpPr>
        <p:spPr>
          <a:xfrm>
            <a:off x="4724400" y="35623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p:cNvCxnSpPr/>
          <p:nvPr/>
        </p:nvCxnSpPr>
        <p:spPr>
          <a:xfrm>
            <a:off x="4718384" y="21907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3" name="Straight Arrow Connector 12"/>
          <p:cNvCxnSpPr/>
          <p:nvPr/>
        </p:nvCxnSpPr>
        <p:spPr>
          <a:xfrm>
            <a:off x="4718384" y="23431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4" name="Straight Arrow Connector 13"/>
          <p:cNvCxnSpPr/>
          <p:nvPr/>
        </p:nvCxnSpPr>
        <p:spPr>
          <a:xfrm>
            <a:off x="4718384" y="24955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5" name="Straight Arrow Connector 14"/>
          <p:cNvCxnSpPr/>
          <p:nvPr/>
        </p:nvCxnSpPr>
        <p:spPr>
          <a:xfrm>
            <a:off x="4718384" y="26479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6" name="Straight Arrow Connector 15"/>
          <p:cNvCxnSpPr/>
          <p:nvPr/>
        </p:nvCxnSpPr>
        <p:spPr>
          <a:xfrm>
            <a:off x="4718384" y="28003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7" name="Straight Arrow Connector 16"/>
          <p:cNvCxnSpPr/>
          <p:nvPr/>
        </p:nvCxnSpPr>
        <p:spPr>
          <a:xfrm>
            <a:off x="4712368" y="18859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18" name="Straight Arrow Connector 17"/>
          <p:cNvCxnSpPr/>
          <p:nvPr/>
        </p:nvCxnSpPr>
        <p:spPr>
          <a:xfrm>
            <a:off x="4712368" y="2038350"/>
            <a:ext cx="6096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26076355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4038600" cy="857250"/>
          </a:xfrm>
        </p:spPr>
        <p:txBody>
          <a:bodyPr/>
          <a:lstStyle/>
          <a:p>
            <a:r>
              <a:rPr lang="en-US" dirty="0" smtClean="0"/>
              <a:t>Introduction</a:t>
            </a:r>
            <a:endParaRPr lang="en-US" dirty="0"/>
          </a:p>
        </p:txBody>
      </p:sp>
      <p:sp>
        <p:nvSpPr>
          <p:cNvPr id="3" name="Content Placeholder 2"/>
          <p:cNvSpPr>
            <a:spLocks noGrp="1"/>
          </p:cNvSpPr>
          <p:nvPr>
            <p:ph sz="half" idx="1"/>
          </p:nvPr>
        </p:nvSpPr>
        <p:spPr>
          <a:xfrm>
            <a:off x="457200" y="1200151"/>
            <a:ext cx="5257800" cy="3394472"/>
          </a:xfrm>
        </p:spPr>
        <p:txBody>
          <a:bodyPr>
            <a:normAutofit fontScale="70000" lnSpcReduction="20000"/>
          </a:bodyPr>
          <a:lstStyle/>
          <a:p>
            <a:r>
              <a:rPr lang="en-US" dirty="0"/>
              <a:t>When designing attachment for structural sheathing, designers </a:t>
            </a:r>
            <a:r>
              <a:rPr lang="en-US" dirty="0" smtClean="0"/>
              <a:t>rely </a:t>
            </a:r>
            <a:r>
              <a:rPr lang="en-US" dirty="0"/>
              <a:t>upon </a:t>
            </a:r>
            <a:r>
              <a:rPr lang="en-US" dirty="0" smtClean="0"/>
              <a:t>published data – </a:t>
            </a:r>
            <a:r>
              <a:rPr lang="en-US" dirty="0"/>
              <a:t>whether </a:t>
            </a:r>
            <a:r>
              <a:rPr lang="en-US" dirty="0" smtClean="0"/>
              <a:t>from the building </a:t>
            </a:r>
            <a:r>
              <a:rPr lang="en-US" dirty="0"/>
              <a:t>codes, </a:t>
            </a:r>
            <a:r>
              <a:rPr lang="en-US" dirty="0" smtClean="0"/>
              <a:t>referenced </a:t>
            </a:r>
            <a:r>
              <a:rPr lang="en-US" dirty="0"/>
              <a:t>standards, or proprietary sources</a:t>
            </a:r>
            <a:endParaRPr lang="en-US" dirty="0" smtClean="0"/>
          </a:p>
          <a:p>
            <a:r>
              <a:rPr lang="en-US" dirty="0" smtClean="0"/>
              <a:t>In </a:t>
            </a:r>
            <a:r>
              <a:rPr lang="en-US" dirty="0"/>
              <a:t>almost every case, the published </a:t>
            </a:r>
            <a:r>
              <a:rPr lang="en-US" dirty="0" smtClean="0"/>
              <a:t>values assume </a:t>
            </a:r>
            <a:r>
              <a:rPr lang="en-US" dirty="0"/>
              <a:t>the head of the fastener is flush with the surface of the </a:t>
            </a:r>
            <a:r>
              <a:rPr lang="en-US" dirty="0" smtClean="0"/>
              <a:t>sheathing, NOT embedded beneath the surface (overdriven)</a:t>
            </a:r>
            <a:endParaRPr lang="en-US" dirty="0"/>
          </a:p>
          <a:p>
            <a:r>
              <a:rPr lang="en-US" dirty="0" smtClean="0"/>
              <a:t>Overdriven </a:t>
            </a:r>
            <a:r>
              <a:rPr lang="en-US" dirty="0"/>
              <a:t>fasteners reduce the shear strength of the sheathing by reducing the effective thickness of the </a:t>
            </a:r>
            <a:r>
              <a:rPr lang="en-US" dirty="0" smtClean="0"/>
              <a:t>panel</a:t>
            </a:r>
            <a:r>
              <a:rPr lang="en-US" dirty="0" smtClean="0"/>
              <a:t>, which then may </a:t>
            </a:r>
            <a:r>
              <a:rPr lang="en-US" dirty="0"/>
              <a:t>not be able to resist the intended loads. </a:t>
            </a:r>
            <a:endParaRPr lang="en-US" dirty="0" smtClean="0"/>
          </a:p>
        </p:txBody>
      </p:sp>
      <p:pic>
        <p:nvPicPr>
          <p:cNvPr id="7" name="Picture 2" descr="A properly driven and three improperly driven of the roofing nails"/>
          <p:cNvPicPr>
            <a:picLocks noChangeAspect="1" noChangeArrowheads="1"/>
          </p:cNvPicPr>
          <p:nvPr/>
        </p:nvPicPr>
        <p:blipFill rotWithShape="1">
          <a:blip r:embed="rId2">
            <a:extLst>
              <a:ext uri="{28A0092B-C50C-407E-A947-70E740481C1C}">
                <a14:useLocalDpi xmlns:a14="http://schemas.microsoft.com/office/drawing/2010/main" val="0"/>
              </a:ext>
            </a:extLst>
          </a:blip>
          <a:srcRect l="60242" t="37051" r="21929" b="12318"/>
          <a:stretch/>
        </p:blipFill>
        <p:spPr bwMode="auto">
          <a:xfrm>
            <a:off x="7363691" y="1058034"/>
            <a:ext cx="1069732" cy="9983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767754" y="1220362"/>
            <a:ext cx="1143000" cy="338554"/>
          </a:xfrm>
          <a:prstGeom prst="rect">
            <a:avLst/>
          </a:prstGeom>
          <a:noFill/>
        </p:spPr>
        <p:txBody>
          <a:bodyPr wrap="square" rtlCol="0">
            <a:spAutoFit/>
          </a:bodyPr>
          <a:lstStyle/>
          <a:p>
            <a:pPr algn="ctr"/>
            <a:r>
              <a:rPr lang="en-US" sz="1600" dirty="0" smtClean="0">
                <a:solidFill>
                  <a:schemeClr val="accent2"/>
                </a:solidFill>
              </a:rPr>
              <a:t>Overdriven</a:t>
            </a:r>
            <a:endParaRPr lang="en-US" sz="1600" dirty="0" smtClean="0">
              <a:solidFill>
                <a:schemeClr val="accent2"/>
              </a:solidFill>
            </a:endParaRPr>
          </a:p>
        </p:txBody>
      </p:sp>
      <p:pic>
        <p:nvPicPr>
          <p:cNvPr id="12" name="Picture 1" descr="http://publicecodes.cyberregs.com/icod/ibc/2009f2cc/images/ICODA20100504134753770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73377"/>
            <a:ext cx="2133600" cy="2461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5767754" y="3219634"/>
            <a:ext cx="1066800" cy="338554"/>
          </a:xfrm>
          <a:prstGeom prst="rect">
            <a:avLst/>
          </a:prstGeom>
          <a:noFill/>
        </p:spPr>
        <p:txBody>
          <a:bodyPr wrap="square" rtlCol="0">
            <a:spAutoFit/>
          </a:bodyPr>
          <a:lstStyle/>
          <a:p>
            <a:pPr algn="ctr"/>
            <a:r>
              <a:rPr lang="en-US" sz="1600" dirty="0">
                <a:solidFill>
                  <a:schemeClr val="accent2"/>
                </a:solidFill>
              </a:rPr>
              <a:t>C</a:t>
            </a:r>
            <a:r>
              <a:rPr lang="en-US" sz="1600" dirty="0" smtClean="0">
                <a:solidFill>
                  <a:schemeClr val="accent2"/>
                </a:solidFill>
              </a:rPr>
              <a:t>orrect</a:t>
            </a:r>
            <a:endParaRPr lang="en-US" dirty="0" smtClean="0">
              <a:solidFill>
                <a:schemeClr val="accent2"/>
              </a:solidFill>
            </a:endParaRPr>
          </a:p>
        </p:txBody>
      </p:sp>
    </p:spTree>
    <p:extLst>
      <p:ext uri="{BB962C8B-B14F-4D97-AF65-F5344CB8AC3E}">
        <p14:creationId xmlns:p14="http://schemas.microsoft.com/office/powerpoint/2010/main" val="2364726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791199" y="948622"/>
            <a:ext cx="1828800" cy="3657600"/>
          </a:xfrm>
          <a:prstGeom prst="rect">
            <a:avLst/>
          </a:prstGeom>
          <a:blipFill dpi="0" rotWithShape="1">
            <a:blip r:embed="rId2"/>
            <a:srcRect/>
            <a:tile tx="0" ty="0" sx="42000" sy="42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At </a:t>
            </a:r>
            <a:r>
              <a:rPr lang="en-US" dirty="0"/>
              <a:t>panel edges, overdriven fasteners allow for easier pull-through or tear-out due to the reduced thickness of the panel at the fastener head. </a:t>
            </a:r>
            <a:endParaRPr lang="en-US" dirty="0" smtClean="0"/>
          </a:p>
          <a:p>
            <a:r>
              <a:rPr lang="en-US" dirty="0" smtClean="0"/>
              <a:t>At </a:t>
            </a:r>
            <a:r>
              <a:rPr lang="en-US" dirty="0"/>
              <a:t>intermediate framing members, overdriven fasteners provide reduced resistance to panel buckling.</a:t>
            </a:r>
          </a:p>
        </p:txBody>
      </p:sp>
      <p:cxnSp>
        <p:nvCxnSpPr>
          <p:cNvPr id="19" name="Straight Connector 18"/>
          <p:cNvCxnSpPr/>
          <p:nvPr/>
        </p:nvCxnSpPr>
        <p:spPr>
          <a:xfrm flipH="1">
            <a:off x="5791200" y="4576553"/>
            <a:ext cx="1793003" cy="0"/>
          </a:xfrm>
          <a:prstGeom prst="line">
            <a:avLst/>
          </a:prstGeom>
          <a:ln w="28575">
            <a:solidFill>
              <a:srgbClr val="FF0000"/>
            </a:solidFill>
            <a:prstDash val="sysDash"/>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5811743" y="965341"/>
            <a:ext cx="1808257" cy="0"/>
          </a:xfrm>
          <a:prstGeom prst="line">
            <a:avLst/>
          </a:prstGeom>
          <a:ln w="28575">
            <a:solidFill>
              <a:srgbClr val="FF0000"/>
            </a:solidFill>
            <a:prstDash val="sysDash"/>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7584203" y="965341"/>
            <a:ext cx="35796" cy="3649150"/>
          </a:xfrm>
          <a:prstGeom prst="line">
            <a:avLst/>
          </a:prstGeom>
          <a:ln w="28575">
            <a:solidFill>
              <a:srgbClr val="FF0000"/>
            </a:solidFill>
            <a:prstDash val="sysDash"/>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791198" y="965341"/>
            <a:ext cx="20545" cy="3611212"/>
          </a:xfrm>
          <a:prstGeom prst="line">
            <a:avLst/>
          </a:prstGeom>
          <a:ln w="28575">
            <a:solidFill>
              <a:srgbClr val="FF0000"/>
            </a:solidFill>
            <a:prstDash val="sysDash"/>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6384898" y="943624"/>
            <a:ext cx="0" cy="3670867"/>
          </a:xfrm>
          <a:prstGeom prst="line">
            <a:avLst/>
          </a:prstGeom>
          <a:ln w="28575">
            <a:solidFill>
              <a:srgbClr val="FF0000"/>
            </a:solidFill>
            <a:prstDash val="sysDash"/>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6994498" y="943624"/>
            <a:ext cx="0" cy="3670867"/>
          </a:xfrm>
          <a:prstGeom prst="line">
            <a:avLst/>
          </a:prstGeom>
          <a:ln w="28575">
            <a:solidFill>
              <a:srgbClr val="FF0000"/>
            </a:solidFill>
            <a:prstDash val="sysDash"/>
          </a:ln>
          <a:effectLst>
            <a:glow rad="101600">
              <a:schemeClr val="accent5">
                <a:satMod val="175000"/>
                <a:alpha val="40000"/>
              </a:schemeClr>
            </a:glow>
          </a:effectLst>
        </p:spPr>
        <p:style>
          <a:lnRef idx="1">
            <a:schemeClr val="accent1"/>
          </a:lnRef>
          <a:fillRef idx="0">
            <a:schemeClr val="accent1"/>
          </a:fillRef>
          <a:effectRef idx="0">
            <a:schemeClr val="accent1"/>
          </a:effectRef>
          <a:fontRef idx="minor">
            <a:schemeClr val="tx1"/>
          </a:fontRef>
        </p:style>
      </p:cxnSp>
      <p:pic>
        <p:nvPicPr>
          <p:cNvPr id="30" name="Picture 2" descr="A properly driven and three improperly driven of the roofing nails"/>
          <p:cNvPicPr>
            <a:picLocks noChangeAspect="1" noChangeArrowheads="1"/>
          </p:cNvPicPr>
          <p:nvPr/>
        </p:nvPicPr>
        <p:blipFill rotWithShape="1">
          <a:blip r:embed="rId3">
            <a:extLst>
              <a:ext uri="{28A0092B-C50C-407E-A947-70E740481C1C}">
                <a14:useLocalDpi xmlns:a14="http://schemas.microsoft.com/office/drawing/2010/main" val="0"/>
              </a:ext>
            </a:extLst>
          </a:blip>
          <a:srcRect l="60242" t="37051" r="21929" b="12318"/>
          <a:stretch/>
        </p:blipFill>
        <p:spPr bwMode="auto">
          <a:xfrm>
            <a:off x="7924800" y="2114550"/>
            <a:ext cx="914400" cy="853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68231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awc.org/img/codes-standards/publications/standards/nds/nds_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58000" y="590550"/>
            <a:ext cx="1600200" cy="2072259"/>
          </a:xfrm>
          <a:prstGeom prst="rect">
            <a:avLst/>
          </a:prstGeom>
          <a:noFill/>
          <a:effectLst>
            <a:outerShdw blurRad="292100" dist="139700" dir="2700000" algn="ctr" rotWithShape="0">
              <a:prstClr val="black">
                <a:alpha val="65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sz="half" idx="1"/>
          </p:nvPr>
        </p:nvSpPr>
        <p:spPr/>
        <p:txBody>
          <a:bodyPr>
            <a:normAutofit fontScale="70000" lnSpcReduction="20000"/>
          </a:bodyPr>
          <a:lstStyle/>
          <a:p>
            <a:r>
              <a:rPr lang="en-US" dirty="0" smtClean="0"/>
              <a:t>There </a:t>
            </a:r>
            <a:r>
              <a:rPr lang="en-US" dirty="0"/>
              <a:t>is no guidance in the </a:t>
            </a:r>
            <a:r>
              <a:rPr lang="en-US" dirty="0"/>
              <a:t>International Building Code </a:t>
            </a:r>
            <a:r>
              <a:rPr lang="en-US" dirty="0" smtClean="0"/>
              <a:t>(IBC)</a:t>
            </a:r>
            <a:r>
              <a:rPr lang="en-US" dirty="0"/>
              <a:t>, International Building Code </a:t>
            </a:r>
            <a:r>
              <a:rPr lang="en-US" dirty="0" smtClean="0"/>
              <a:t>(IRC)</a:t>
            </a:r>
            <a:r>
              <a:rPr lang="en-US" dirty="0" smtClean="0"/>
              <a:t>, </a:t>
            </a:r>
            <a:r>
              <a:rPr lang="en-US" dirty="0" smtClean="0"/>
              <a:t>or </a:t>
            </a:r>
            <a:r>
              <a:rPr lang="en-US" dirty="0" smtClean="0"/>
              <a:t>National Design Specification for Wood Construction (NDS) </a:t>
            </a:r>
            <a:r>
              <a:rPr lang="en-US" dirty="0" smtClean="0"/>
              <a:t>as </a:t>
            </a:r>
            <a:r>
              <a:rPr lang="en-US" dirty="0"/>
              <a:t>to what the capacity reduction is for </a:t>
            </a:r>
            <a:r>
              <a:rPr lang="en-US" dirty="0" smtClean="0"/>
              <a:t>overdriven </a:t>
            </a:r>
            <a:r>
              <a:rPr lang="en-US" dirty="0" smtClean="0"/>
              <a:t>fasteners, </a:t>
            </a:r>
            <a:r>
              <a:rPr lang="en-US" dirty="0"/>
              <a:t>nor what corrective action could be </a:t>
            </a:r>
            <a:r>
              <a:rPr lang="en-US" dirty="0" smtClean="0"/>
              <a:t>taken</a:t>
            </a:r>
            <a:r>
              <a:rPr lang="en-US" dirty="0" smtClean="0"/>
              <a:t>.</a:t>
            </a:r>
          </a:p>
          <a:p>
            <a:r>
              <a:rPr lang="en-US" dirty="0" smtClean="0"/>
              <a:t>This presentation will provide guidance on how to ensure shear capacity in cases with overdriven fasteners </a:t>
            </a:r>
            <a:endParaRPr lang="en-US"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763"/>
          <a:stretch/>
        </p:blipFill>
        <p:spPr bwMode="auto">
          <a:xfrm>
            <a:off x="4994963" y="1271457"/>
            <a:ext cx="1600200" cy="207181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descr="http://shop.iccsafe.org/media/catalog/product/cache/1/image/9df78eab33525d08d6e5fb8d27136e95/3/1/3100s15_irc_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2683"/>
          <a:stretch/>
        </p:blipFill>
        <p:spPr bwMode="auto">
          <a:xfrm>
            <a:off x="6214163" y="2396905"/>
            <a:ext cx="1600200" cy="20696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03922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The </a:t>
            </a:r>
            <a:r>
              <a:rPr lang="en-US" i="1" dirty="0"/>
              <a:t>IBC</a:t>
            </a:r>
            <a:r>
              <a:rPr lang="en-US" dirty="0"/>
              <a:t> only </a:t>
            </a:r>
            <a:r>
              <a:rPr lang="en-US" dirty="0" smtClean="0"/>
              <a:t>describes how </a:t>
            </a:r>
            <a:r>
              <a:rPr lang="en-US" dirty="0"/>
              <a:t>sheathing fasteners should be </a:t>
            </a:r>
            <a:r>
              <a:rPr lang="en-US" dirty="0" smtClean="0"/>
              <a:t>installed, but not </a:t>
            </a:r>
            <a:r>
              <a:rPr lang="en-US" dirty="0"/>
              <a:t>how to resolve situations where fasteners have been installed </a:t>
            </a:r>
            <a:r>
              <a:rPr lang="en-US" dirty="0" smtClean="0"/>
              <a:t>improperly.</a:t>
            </a:r>
          </a:p>
          <a:p>
            <a:r>
              <a:rPr lang="en-US" dirty="0"/>
              <a:t>This same requirement is not included in the </a:t>
            </a:r>
            <a:r>
              <a:rPr lang="en-US" i="1" dirty="0"/>
              <a:t>IRC</a:t>
            </a:r>
            <a:r>
              <a:rPr lang="en-US" dirty="0"/>
              <a:t>. </a:t>
            </a:r>
            <a:r>
              <a:rPr lang="en-US" b="1" i="1" dirty="0" smtClean="0"/>
              <a:t> </a:t>
            </a:r>
            <a:endParaRPr lang="en-US" b="1" u="sng" dirty="0"/>
          </a:p>
          <a:p>
            <a:pPr marL="0" indent="0">
              <a:buNone/>
            </a:pPr>
            <a:endParaRPr lang="en-US" b="1" u="sng" dirty="0"/>
          </a:p>
          <a:p>
            <a:endParaRPr lang="en-US" dirty="0"/>
          </a:p>
        </p:txBody>
      </p:sp>
      <p:sp>
        <p:nvSpPr>
          <p:cNvPr id="4" name="Content Placeholder 3"/>
          <p:cNvSpPr>
            <a:spLocks noGrp="1"/>
          </p:cNvSpPr>
          <p:nvPr>
            <p:ph sz="half" idx="2"/>
          </p:nvPr>
        </p:nvSpPr>
        <p:spPr/>
        <p:txBody>
          <a:bodyPr>
            <a:normAutofit fontScale="92500" lnSpcReduction="10000"/>
          </a:bodyPr>
          <a:lstStyle/>
          <a:p>
            <a:r>
              <a:rPr lang="en-US" b="1" dirty="0">
                <a:hlinkClick r:id="rId2" action="ppaction://hlinkfile"/>
              </a:rPr>
              <a:t>2304.9.2 Sheathing fasteners</a:t>
            </a:r>
            <a:r>
              <a:rPr lang="en-US" dirty="0"/>
              <a:t>. Sheathing nails or other </a:t>
            </a:r>
            <a:r>
              <a:rPr lang="en-US" i="1" dirty="0"/>
              <a:t>approved</a:t>
            </a:r>
            <a:r>
              <a:rPr lang="en-US" dirty="0"/>
              <a:t> sheathing connectors shall be driven so that their head or crown is flush with the surface of the sheathing.</a:t>
            </a:r>
            <a:endParaRPr lang="en-US" b="1" u="sng" dirty="0"/>
          </a:p>
          <a:p>
            <a:endParaRPr lang="en-US" dirty="0"/>
          </a:p>
        </p:txBody>
      </p:sp>
    </p:spTree>
    <p:extLst>
      <p:ext uri="{BB962C8B-B14F-4D97-AF65-F5344CB8AC3E}">
        <p14:creationId xmlns:p14="http://schemas.microsoft.com/office/powerpoint/2010/main" val="3158695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Background</a:t>
            </a:r>
            <a:endParaRPr lang="en-US" dirty="0"/>
          </a:p>
        </p:txBody>
      </p:sp>
      <p:sp>
        <p:nvSpPr>
          <p:cNvPr id="6" name="Content Placeholder 5"/>
          <p:cNvSpPr>
            <a:spLocks noGrp="1"/>
          </p:cNvSpPr>
          <p:nvPr>
            <p:ph idx="1"/>
          </p:nvPr>
        </p:nvSpPr>
        <p:spPr/>
        <p:txBody>
          <a:bodyPr>
            <a:normAutofit lnSpcReduction="10000"/>
          </a:bodyPr>
          <a:lstStyle/>
          <a:p>
            <a:r>
              <a:rPr lang="en-US" dirty="0" smtClean="0"/>
              <a:t>However</a:t>
            </a:r>
            <a:r>
              <a:rPr lang="en-US" dirty="0"/>
              <a:t>, since the prescriptive requirements are based on testing or calculations that assume the fasteners are driven flush </a:t>
            </a:r>
            <a:r>
              <a:rPr lang="en-US" dirty="0" smtClean="0"/>
              <a:t>with </a:t>
            </a:r>
            <a:r>
              <a:rPr lang="en-US" dirty="0"/>
              <a:t>the surface of the sheathing, it is still necessary to achieve the intended function of the prescriptive requirements. </a:t>
            </a:r>
            <a:endParaRPr lang="en-US" dirty="0" smtClean="0"/>
          </a:p>
          <a:p>
            <a:r>
              <a:rPr lang="en-US" dirty="0" smtClean="0"/>
              <a:t>Regardless </a:t>
            </a:r>
            <a:r>
              <a:rPr lang="en-US" dirty="0"/>
              <a:t>of code requirements for the sheathing fastener (spacing, diameter, length, etc</a:t>
            </a:r>
            <a:r>
              <a:rPr lang="en-US" dirty="0" smtClean="0"/>
              <a:t>.), </a:t>
            </a:r>
            <a:r>
              <a:rPr lang="en-US" dirty="0"/>
              <a:t>the fastener must be driven flush with the sheathing surface to achieve the intended capacity of the wall system. </a:t>
            </a:r>
            <a:endParaRPr lang="en-US" b="1" u="sng" dirty="0"/>
          </a:p>
          <a:p>
            <a:endParaRPr lang="en-US" dirty="0"/>
          </a:p>
        </p:txBody>
      </p:sp>
    </p:spTree>
    <p:extLst>
      <p:ext uri="{BB962C8B-B14F-4D97-AF65-F5344CB8AC3E}">
        <p14:creationId xmlns:p14="http://schemas.microsoft.com/office/powerpoint/2010/main" val="1687894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Analysis </a:t>
            </a:r>
            <a:r>
              <a:rPr lang="en-US" dirty="0" smtClean="0"/>
              <a:t>– NDS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The 2015 NDS does not address the issue of over-driven nails but does offer design values for dowel-type fasteners in Chapter 12. </a:t>
            </a:r>
          </a:p>
          <a:p>
            <a:r>
              <a:rPr lang="en-US" dirty="0" smtClean="0"/>
              <a:t>These design values are calculated assuming fasteners are installed correctly.</a:t>
            </a:r>
          </a:p>
          <a:p>
            <a:endParaRPr lang="en-US" dirty="0"/>
          </a:p>
        </p:txBody>
      </p:sp>
      <p:pic>
        <p:nvPicPr>
          <p:cNvPr id="5" name="Picture 2" descr="http://www.awc.org/img/codes-standards/publications/standards/nds/nds_2015.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1208810"/>
            <a:ext cx="2251025" cy="2919297"/>
          </a:xfrm>
          <a:prstGeom prst="rect">
            <a:avLst/>
          </a:prstGeom>
          <a:noFill/>
          <a:effectLst>
            <a:outerShdw blurRad="292100" dist="139700" dir="2700000" algn="ctr" rotWithShape="0">
              <a:prstClr val="black">
                <a:alpha val="65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52994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BCA Educational Presentation Template">
  <a:themeElements>
    <a:clrScheme name="SBCA Workshop Color Scheme">
      <a:dk1>
        <a:sysClr val="windowText" lastClr="000000"/>
      </a:dk1>
      <a:lt1>
        <a:sysClr val="window" lastClr="FFFFFF"/>
      </a:lt1>
      <a:dk2>
        <a:srgbClr val="8D8A8A"/>
      </a:dk2>
      <a:lt2>
        <a:srgbClr val="E6E7E8"/>
      </a:lt2>
      <a:accent1>
        <a:srgbClr val="8D8A8A"/>
      </a:accent1>
      <a:accent2>
        <a:srgbClr val="BF2F38"/>
      </a:accent2>
      <a:accent3>
        <a:srgbClr val="FFCC00"/>
      </a:accent3>
      <a:accent4>
        <a:srgbClr val="BCBEC0"/>
      </a:accent4>
      <a:accent5>
        <a:srgbClr val="E6E7E8"/>
      </a:accent5>
      <a:accent6>
        <a:srgbClr val="8D8A8A"/>
      </a:accent6>
      <a:hlink>
        <a:srgbClr val="BF2F38"/>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SBCA 16_9</Template>
  <TotalTime>5095</TotalTime>
  <Words>1280</Words>
  <Application>Microsoft Office PowerPoint</Application>
  <PresentationFormat>On-screen Show (16:9)</PresentationFormat>
  <Paragraphs>88</Paragraphs>
  <Slides>20</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20</vt:i4>
      </vt:variant>
    </vt:vector>
  </HeadingPairs>
  <TitlesOfParts>
    <vt:vector size="26" baseType="lpstr">
      <vt:lpstr>Arial</vt:lpstr>
      <vt:lpstr>Arial Narrow</vt:lpstr>
      <vt:lpstr>Calibri</vt:lpstr>
      <vt:lpstr>Segoe UI</vt:lpstr>
      <vt:lpstr>Custom Design</vt:lpstr>
      <vt:lpstr>SBCA Educational Presentation Template</vt:lpstr>
      <vt:lpstr>Overdriven Nails in Structural Sheathings</vt:lpstr>
      <vt:lpstr>PowerPoint Presentation</vt:lpstr>
      <vt:lpstr>Introduction</vt:lpstr>
      <vt:lpstr>Introduction</vt:lpstr>
      <vt:lpstr>Introduction</vt:lpstr>
      <vt:lpstr>Introduction</vt:lpstr>
      <vt:lpstr>Background</vt:lpstr>
      <vt:lpstr>Background</vt:lpstr>
      <vt:lpstr>Analysis – NDS</vt:lpstr>
      <vt:lpstr>Analysis – IBC</vt:lpstr>
      <vt:lpstr>Analysis – Engineered Wood Association (APA)</vt:lpstr>
      <vt:lpstr>Analysis – Engineered Wood Association (APA)</vt:lpstr>
      <vt:lpstr>Analysis – Engineered Wood Association (APA)</vt:lpstr>
      <vt:lpstr>Analysis – Engineered Wood Association (APA)</vt:lpstr>
      <vt:lpstr>Analysis – Timber Engineering Company (TECO)</vt:lpstr>
      <vt:lpstr>Analysis – Timber Engineering Company (TECO)</vt:lpstr>
      <vt:lpstr>Analysis – Timber Engineering Company (TECO)</vt:lpstr>
      <vt:lpstr>Analysis – Timber Engineering Company (TECO)</vt:lpstr>
      <vt:lpstr>Conclusion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Overdriven Fasteners</dc:title>
  <dc:creator>Abby Davidson</dc:creator>
  <cp:lastModifiedBy>Abby Davidson</cp:lastModifiedBy>
  <cp:revision>95</cp:revision>
  <dcterms:created xsi:type="dcterms:W3CDTF">2015-06-02T15:10:27Z</dcterms:created>
  <dcterms:modified xsi:type="dcterms:W3CDTF">2017-03-22T18:27:39Z</dcterms:modified>
</cp:coreProperties>
</file>