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handoutMasterIdLst>
    <p:handoutMasterId r:id="rId54"/>
  </p:handoutMasterIdLst>
  <p:sldIdLst>
    <p:sldId id="256" r:id="rId3"/>
    <p:sldId id="396" r:id="rId4"/>
    <p:sldId id="330" r:id="rId5"/>
    <p:sldId id="332" r:id="rId6"/>
    <p:sldId id="282" r:id="rId7"/>
    <p:sldId id="283" r:id="rId8"/>
    <p:sldId id="334" r:id="rId9"/>
    <p:sldId id="383" r:id="rId10"/>
    <p:sldId id="284" r:id="rId11"/>
    <p:sldId id="382" r:id="rId12"/>
    <p:sldId id="385" r:id="rId13"/>
    <p:sldId id="384" r:id="rId14"/>
    <p:sldId id="336" r:id="rId15"/>
    <p:sldId id="337" r:id="rId16"/>
    <p:sldId id="386" r:id="rId17"/>
    <p:sldId id="338" r:id="rId18"/>
    <p:sldId id="339" r:id="rId19"/>
    <p:sldId id="340" r:id="rId20"/>
    <p:sldId id="341" r:id="rId21"/>
    <p:sldId id="387" r:id="rId22"/>
    <p:sldId id="388" r:id="rId23"/>
    <p:sldId id="343" r:id="rId24"/>
    <p:sldId id="344" r:id="rId25"/>
    <p:sldId id="342" r:id="rId26"/>
    <p:sldId id="348" r:id="rId27"/>
    <p:sldId id="349" r:id="rId28"/>
    <p:sldId id="352" r:id="rId29"/>
    <p:sldId id="390" r:id="rId30"/>
    <p:sldId id="395" r:id="rId31"/>
    <p:sldId id="347" r:id="rId32"/>
    <p:sldId id="353" r:id="rId33"/>
    <p:sldId id="354" r:id="rId34"/>
    <p:sldId id="355" r:id="rId35"/>
    <p:sldId id="356" r:id="rId36"/>
    <p:sldId id="357" r:id="rId37"/>
    <p:sldId id="358" r:id="rId38"/>
    <p:sldId id="359" r:id="rId39"/>
    <p:sldId id="391" r:id="rId40"/>
    <p:sldId id="362" r:id="rId41"/>
    <p:sldId id="363" r:id="rId42"/>
    <p:sldId id="392" r:id="rId43"/>
    <p:sldId id="393" r:id="rId44"/>
    <p:sldId id="365" r:id="rId45"/>
    <p:sldId id="371" r:id="rId46"/>
    <p:sldId id="394" r:id="rId47"/>
    <p:sldId id="372" r:id="rId48"/>
    <p:sldId id="375" r:id="rId49"/>
    <p:sldId id="376" r:id="rId50"/>
    <p:sldId id="378" r:id="rId51"/>
    <p:sldId id="288" r:id="rId5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1" autoAdjust="0"/>
    <p:restoredTop sz="94660"/>
  </p:normalViewPr>
  <p:slideViewPr>
    <p:cSldViewPr>
      <p:cViewPr varScale="1">
        <p:scale>
          <a:sx n="139" d="100"/>
          <a:sy n="139" d="100"/>
        </p:scale>
        <p:origin x="126" y="45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87C4F1-2F09-495F-927A-DA7251803ED1}" type="datetimeFigureOut">
              <a:rPr lang="en-US" smtClean="0"/>
              <a:t>3/22/2017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568565-BADD-4A1F-A2D8-8F524E7BA04B}" type="datetimeFigureOut">
              <a:rPr lang="en-US" smtClean="0"/>
              <a:t>3/22/2017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293076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9C8C6-8EB2-4028-874C-F727987D0E6C}" type="slidenum">
              <a:rPr lang="en-US" smtClean="0"/>
              <a:t>9</a:t>
            </a:fld>
            <a:endParaRPr lang="en-US" dirty="0"/>
          </a:p>
        </p:txBody>
      </p:sp>
    </p:spTree>
    <p:extLst>
      <p:ext uri="{BB962C8B-B14F-4D97-AF65-F5344CB8AC3E}">
        <p14:creationId xmlns:p14="http://schemas.microsoft.com/office/powerpoint/2010/main" val="314893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97746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501606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876660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15750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6446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586735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50014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48415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6592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900829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334359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19152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465027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drjengineering.org/irc"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drjengineering.org/irc"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drjengineering.org/irc"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drjengineering.org/ibc"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http://codes.iccsafe.org/app/book/content/2015-I-Codes/2015%20IRC%20HTML/Chapter%208.html" TargetMode="External"/><Relationship Id="rId2" Type="http://schemas.openxmlformats.org/officeDocument/2006/relationships/hyperlink" Target="http://codes.iccsafe.org/app/book/content/2015-I-Codes/2015%20IRC%20HTML/Chapter%208.html" TargetMode="Externa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ublicecodes.cyberregs.com/icod/irc/2012/icod_irc_2012_8_par098.htm"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t&amp;rct=j&amp;q=&amp;esrc=s&amp;source=web&amp;cd=4&amp;ved=0CC4QFjAD&amp;url=http://www.structuremag.org/wp-content/uploads/2014/08/C-LessonsLearned-DeckLedger_Carradine-May081.pdf&amp;ei=6mgsVJyTO8uvyASi4IKIBw&amp;usg=AFQjCNGXBqFhun294DvX9MEmZ5PhSmr5Cg&amp;bvm=bv.76477589,d.aWw" TargetMode="External"/><Relationship Id="rId2" Type="http://schemas.openxmlformats.org/officeDocument/2006/relationships/hyperlink" Target="http://www.google.com/url?sa=t&amp;rct=j&amp;q=&amp;esrc=s&amp;source=web&amp;cd=3&amp;ved=0CCoQFjAC&amp;url=http://www.ci.brainerd.mn.us/building/docs/Deck-LedgerDesign.pdf&amp;ei=EWwsVPPNDY2nyASW3IDwBg&amp;usg=AFQjCNFGtaKvLhTAAotcvUQgaWHiJZAqEA&amp;bvm=bv.76477589,d.aWw&amp;cad=rja" TargetMode="External"/><Relationship Id="rId1" Type="http://schemas.openxmlformats.org/officeDocument/2006/relationships/slideLayout" Target="../slideLayouts/slideLayout13.xml"/><Relationship Id="rId6" Type="http://schemas.openxmlformats.org/officeDocument/2006/relationships/hyperlink" Target="http://www.jlconline.com/coastal-contractor/coastal-resources-safe-and-durable-coastal-decks.aspx" TargetMode="External"/><Relationship Id="rId5" Type="http://schemas.openxmlformats.org/officeDocument/2006/relationships/hyperlink" Target="http://www.jlconline.com/lumber/practical-engineering--load-tested-deck-ledger-connections.aspx" TargetMode="External"/><Relationship Id="rId4" Type="http://schemas.openxmlformats.org/officeDocument/2006/relationships/hyperlink" Target="http://www.awc.org/publications/DCA/DCA6/DCA6-1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Heel Blocking Requirements </a:t>
            </a:r>
            <a:br>
              <a:rPr lang="en-US" dirty="0" smtClean="0"/>
            </a:br>
            <a:r>
              <a:rPr lang="en-US" dirty="0" smtClean="0"/>
              <a:t>and Capacity Analysis</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3/22/2017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sz="half" idx="1"/>
          </p:nvPr>
        </p:nvSpPr>
        <p:spPr/>
        <p:txBody>
          <a:bodyPr>
            <a:normAutofit fontScale="92500" lnSpcReduction="20000"/>
          </a:bodyPr>
          <a:lstStyle/>
          <a:p>
            <a:r>
              <a:rPr lang="en-US" smtClean="0"/>
              <a:t>To design the roof diaphragm, building designers determine:</a:t>
            </a:r>
          </a:p>
          <a:p>
            <a:pPr lvl="1"/>
            <a:r>
              <a:rPr lang="en-US" smtClean="0"/>
              <a:t>The thickness and grade of the roof sheathing </a:t>
            </a:r>
          </a:p>
          <a:p>
            <a:pPr lvl="1"/>
            <a:r>
              <a:rPr lang="en-US" smtClean="0"/>
              <a:t>The nail size and frequency </a:t>
            </a:r>
          </a:p>
          <a:p>
            <a:pPr lvl="1"/>
            <a:r>
              <a:rPr lang="en-US" smtClean="0"/>
              <a:t>The size of the supporting framing members </a:t>
            </a:r>
          </a:p>
          <a:p>
            <a:pPr lvl="1"/>
            <a:r>
              <a:rPr lang="en-US" smtClean="0"/>
              <a:t>The amount of blocking required </a:t>
            </a:r>
            <a:endParaRPr lang="en-US" dirty="0" smtClean="0"/>
          </a:p>
        </p:txBody>
      </p:sp>
      <p:pic>
        <p:nvPicPr>
          <p:cNvPr id="7" name="Picture 2" descr="http://cdn.oneprojectcloser.com/wp-content/uploads/2012/08/DSC_008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6400" y="1504950"/>
            <a:ext cx="3200400" cy="212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84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92500"/>
          </a:bodyPr>
          <a:lstStyle/>
          <a:p>
            <a:r>
              <a:rPr lang="en-US" dirty="0" smtClean="0"/>
              <a:t>The perimeter of the diaphragm then must have the ability to transfer loads into the side walls, or shear walls. </a:t>
            </a:r>
          </a:p>
          <a:p>
            <a:r>
              <a:rPr lang="en-US" dirty="0"/>
              <a:t>Shear walls act like a roof diaphragm, only </a:t>
            </a:r>
            <a:r>
              <a:rPr lang="en-US" dirty="0" smtClean="0"/>
              <a:t>there are installed </a:t>
            </a:r>
            <a:r>
              <a:rPr lang="en-US" dirty="0"/>
              <a:t>vertically. </a:t>
            </a:r>
          </a:p>
          <a:p>
            <a:endParaRPr lang="en-US" dirty="0" smtClean="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786854" y="1200150"/>
            <a:ext cx="376129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1754821">
            <a:off x="7496467" y="3154147"/>
            <a:ext cx="1141000" cy="762000"/>
          </a:xfrm>
          <a:prstGeom prst="rightArrow">
            <a:avLst>
              <a:gd name="adj1" fmla="val 45826"/>
              <a:gd name="adj2" fmla="val 50000"/>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rot lat="0" lon="0" rev="10800000"/>
              </a:camera>
              <a:lightRig rig="threePt" dir="t"/>
            </a:scene3d>
          </a:bodyPr>
          <a:lstStyle/>
          <a:p>
            <a:pPr algn="ctr"/>
            <a:r>
              <a:rPr lang="en-US" dirty="0"/>
              <a:t>Load</a:t>
            </a:r>
          </a:p>
        </p:txBody>
      </p:sp>
      <p:cxnSp>
        <p:nvCxnSpPr>
          <p:cNvPr id="11" name="Straight Connector 10"/>
          <p:cNvCxnSpPr/>
          <p:nvPr/>
        </p:nvCxnSpPr>
        <p:spPr>
          <a:xfrm flipH="1" flipV="1">
            <a:off x="4905912" y="2190750"/>
            <a:ext cx="1449936" cy="609600"/>
          </a:xfrm>
          <a:prstGeom prst="line">
            <a:avLst/>
          </a:prstGeom>
          <a:ln w="76200">
            <a:solidFill>
              <a:srgbClr val="FF0000"/>
            </a:solidFill>
            <a:headEnd type="triangle"/>
            <a:tailEnd type="none"/>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4953000" y="1988111"/>
            <a:ext cx="1447800" cy="583639"/>
          </a:xfrm>
          <a:prstGeom prst="line">
            <a:avLst/>
          </a:prstGeom>
          <a:ln w="76200">
            <a:solidFill>
              <a:srgbClr val="00B0F0"/>
            </a:solidFill>
            <a:headEnd type="triangle"/>
            <a:tailEnd type="non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7621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1"/>
            <a:ext cx="4267200" cy="3394472"/>
          </a:xfrm>
        </p:spPr>
        <p:txBody>
          <a:bodyPr>
            <a:normAutofit fontScale="77500" lnSpcReduction="20000"/>
          </a:bodyPr>
          <a:lstStyle/>
          <a:p>
            <a:r>
              <a:rPr lang="en-US" dirty="0" smtClean="0"/>
              <a:t>Truss heel blocking can function as perimeter blocking of the roof diaphragm </a:t>
            </a:r>
          </a:p>
          <a:p>
            <a:r>
              <a:rPr lang="en-US" dirty="0" smtClean="0"/>
              <a:t>However</a:t>
            </a:r>
            <a:r>
              <a:rPr lang="en-US" dirty="0"/>
              <a:t>, </a:t>
            </a:r>
            <a:r>
              <a:rPr lang="en-US" dirty="0" smtClean="0"/>
              <a:t>the adequacy of this connection depends on multiple factors</a:t>
            </a:r>
          </a:p>
          <a:p>
            <a:r>
              <a:rPr lang="en-US" dirty="0" smtClean="0"/>
              <a:t>The Building Designer may not assume that prescriptive heel blocking will perform adequately as perimeter blocking for the roof diaphragm</a:t>
            </a:r>
            <a:endParaRPr lang="en-US" dirty="0"/>
          </a:p>
        </p:txBody>
      </p:sp>
      <p:pic>
        <p:nvPicPr>
          <p:cNvPr id="25" name="Content Placeholder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51920" y="1719795"/>
            <a:ext cx="3231160" cy="2354784"/>
          </a:xfrm>
          <a:prstGeom prst="rect">
            <a:avLst/>
          </a:prstGeom>
          <a:noFill/>
          <a:ln>
            <a:noFill/>
          </a:ln>
        </p:spPr>
      </p:pic>
    </p:spTree>
    <p:extLst>
      <p:ext uri="{BB962C8B-B14F-4D97-AF65-F5344CB8AC3E}">
        <p14:creationId xmlns:p14="http://schemas.microsoft.com/office/powerpoint/2010/main" val="374267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 Responsibility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Truss </a:t>
            </a:r>
            <a:r>
              <a:rPr lang="en-US" dirty="0"/>
              <a:t>Designer </a:t>
            </a:r>
            <a:r>
              <a:rPr lang="en-US" dirty="0" smtClean="0"/>
              <a:t>assumes that the truss will </a:t>
            </a:r>
            <a:r>
              <a:rPr lang="en-US" dirty="0"/>
              <a:t>carry only in-plane </a:t>
            </a:r>
            <a:r>
              <a:rPr lang="en-US" dirty="0" smtClean="0"/>
              <a:t>loads and designs the truss accordingly</a:t>
            </a:r>
          </a:p>
          <a:p>
            <a:r>
              <a:rPr lang="en-US" dirty="0" smtClean="0"/>
              <a:t>The </a:t>
            </a:r>
            <a:r>
              <a:rPr lang="en-US" dirty="0"/>
              <a:t>Building Designer is responsible for designing the system </a:t>
            </a:r>
            <a:r>
              <a:rPr lang="en-US" dirty="0" smtClean="0"/>
              <a:t>as a whole to </a:t>
            </a:r>
            <a:r>
              <a:rPr lang="en-US" dirty="0"/>
              <a:t>resist </a:t>
            </a:r>
            <a:r>
              <a:rPr lang="en-US" dirty="0" smtClean="0"/>
              <a:t>loads not in-plane with the truss, including lateral loads and rotation</a:t>
            </a:r>
            <a:endParaRPr lang="en-US" dirty="0"/>
          </a:p>
        </p:txBody>
      </p:sp>
      <p:pic>
        <p:nvPicPr>
          <p:cNvPr id="4099"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786854" y="1200150"/>
            <a:ext cx="376129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7415253" y="803248"/>
            <a:ext cx="381000" cy="533400"/>
          </a:xfrm>
          <a:prstGeom prst="downArrow">
            <a:avLst/>
          </a:prstGeom>
          <a:solidFill>
            <a:srgbClr val="CCFF66"/>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6168654" y="2710602"/>
            <a:ext cx="381000" cy="533400"/>
          </a:xfrm>
          <a:prstGeom prst="downArrow">
            <a:avLst/>
          </a:prstGeom>
          <a:solidFill>
            <a:srgbClr val="CCFF66"/>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8266045" y="2289847"/>
            <a:ext cx="381000" cy="533400"/>
          </a:xfrm>
          <a:prstGeom prst="downArrow">
            <a:avLst/>
          </a:prstGeom>
          <a:solidFill>
            <a:srgbClr val="CCFF66"/>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6312538" y="1885950"/>
            <a:ext cx="381000" cy="533400"/>
          </a:xfrm>
          <a:prstGeom prst="downArrow">
            <a:avLst/>
          </a:prstGeom>
          <a:solidFill>
            <a:srgbClr val="CCFF66"/>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15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 Responsibility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The </a:t>
            </a:r>
            <a:r>
              <a:rPr lang="en-US" i="1" dirty="0"/>
              <a:t>IRC</a:t>
            </a:r>
            <a:r>
              <a:rPr lang="en-US" dirty="0"/>
              <a:t> requires blocking at the truss heels </a:t>
            </a:r>
            <a:r>
              <a:rPr lang="en-US" dirty="0" smtClean="0"/>
              <a:t>where there is a greater </a:t>
            </a:r>
            <a:r>
              <a:rPr lang="en-US" dirty="0"/>
              <a:t>expectation of lateral loads causing rotation and </a:t>
            </a:r>
            <a:r>
              <a:rPr lang="en-US" dirty="0" smtClean="0"/>
              <a:t>displacement. </a:t>
            </a:r>
          </a:p>
          <a:p>
            <a:r>
              <a:rPr lang="en-US" dirty="0" smtClean="0"/>
              <a:t>Blocking </a:t>
            </a:r>
            <a:r>
              <a:rPr lang="en-US" dirty="0"/>
              <a:t>is not typically installed in most interior parts of the country because the truss-to-bearing connections and the relatively close roof sheathing attachment is assumed to be sufficient to prevent any movement. </a:t>
            </a:r>
            <a:endParaRPr lang="en-US" dirty="0" smtClean="0"/>
          </a:p>
          <a:p>
            <a:endParaRPr lang="en-US" dirty="0" smtClean="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03556"/>
            <a:ext cx="4038600" cy="2187263"/>
          </a:xfrm>
          <a:prstGeom prst="rect">
            <a:avLst/>
          </a:prstGeom>
          <a:noFill/>
          <a:ln>
            <a:noFill/>
          </a:ln>
        </p:spPr>
      </p:pic>
    </p:spTree>
    <p:extLst>
      <p:ext uri="{BB962C8B-B14F-4D97-AF65-F5344CB8AC3E}">
        <p14:creationId xmlns:p14="http://schemas.microsoft.com/office/powerpoint/2010/main" val="212170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 Responsibility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 few other considerations:</a:t>
            </a:r>
          </a:p>
          <a:p>
            <a:pPr lvl="1"/>
            <a:r>
              <a:rPr lang="en-US" dirty="0" smtClean="0"/>
              <a:t>Blocks </a:t>
            </a:r>
            <a:r>
              <a:rPr lang="en-US" dirty="0"/>
              <a:t>may not have to go the full height of the truss heel to effectively block it and keep it from </a:t>
            </a:r>
            <a:r>
              <a:rPr lang="en-US" dirty="0" smtClean="0"/>
              <a:t>rotating</a:t>
            </a:r>
          </a:p>
          <a:p>
            <a:pPr lvl="1"/>
            <a:r>
              <a:rPr lang="en-US" dirty="0" smtClean="0"/>
              <a:t>A </a:t>
            </a:r>
            <a:r>
              <a:rPr lang="en-US" dirty="0"/>
              <a:t>block </a:t>
            </a:r>
            <a:r>
              <a:rPr lang="en-US" dirty="0" smtClean="0"/>
              <a:t>may not be required </a:t>
            </a:r>
            <a:r>
              <a:rPr lang="en-US" dirty="0"/>
              <a:t>in every space between trusses. </a:t>
            </a:r>
            <a:endParaRPr lang="en-US" dirty="0" smtClean="0"/>
          </a:p>
          <a:p>
            <a:pPr lvl="1"/>
            <a:r>
              <a:rPr lang="en-US" dirty="0" smtClean="0"/>
              <a:t>Ventilation </a:t>
            </a:r>
            <a:r>
              <a:rPr lang="en-US" dirty="0"/>
              <a:t>requirements may need more area than a partial height block can supply</a:t>
            </a:r>
            <a:r>
              <a:rPr lang="en-US" dirty="0" smtClean="0"/>
              <a:t>.</a:t>
            </a:r>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03556"/>
            <a:ext cx="4038600" cy="2187263"/>
          </a:xfrm>
          <a:prstGeom prst="rect">
            <a:avLst/>
          </a:prstGeom>
          <a:noFill/>
          <a:ln>
            <a:noFill/>
          </a:ln>
        </p:spPr>
      </p:pic>
    </p:spTree>
    <p:extLst>
      <p:ext uri="{BB962C8B-B14F-4D97-AF65-F5344CB8AC3E}">
        <p14:creationId xmlns:p14="http://schemas.microsoft.com/office/powerpoint/2010/main" val="71815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Code Requirements – IRC 2015</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IRC 2015 contains general code requirements for bracing (lateral support) of trusses </a:t>
            </a:r>
          </a:p>
          <a:p>
            <a:r>
              <a:rPr lang="en-US" dirty="0" smtClean="0"/>
              <a:t>These requirements are specifically to resist rotation and do not address the transfer of wind or seismic forces.</a:t>
            </a:r>
          </a:p>
          <a:p>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hlinkClick r:id="rId2" action="ppaction://hlinkfile"/>
              </a:rPr>
              <a:t>R802.10.3 Bracing</a:t>
            </a:r>
            <a:r>
              <a:rPr lang="en-US" dirty="0" smtClean="0"/>
              <a:t> (Roof)</a:t>
            </a:r>
          </a:p>
          <a:p>
            <a:r>
              <a:rPr lang="en-US" dirty="0" smtClean="0">
                <a:hlinkClick r:id="rId2" action="ppaction://hlinkfile"/>
              </a:rPr>
              <a:t>R502.11.2 Bracing</a:t>
            </a:r>
            <a:r>
              <a:rPr lang="en-US" dirty="0" smtClean="0"/>
              <a:t> (Floor)</a:t>
            </a:r>
            <a:endParaRPr lang="en-US" dirty="0"/>
          </a:p>
        </p:txBody>
      </p:sp>
    </p:spTree>
    <p:extLst>
      <p:ext uri="{BB962C8B-B14F-4D97-AF65-F5344CB8AC3E}">
        <p14:creationId xmlns:p14="http://schemas.microsoft.com/office/powerpoint/2010/main" val="101832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Code Requirements – IRC 2015</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IRC 2015 also provides prescriptive guidance for the roof diaphragm to shear wall connections </a:t>
            </a:r>
          </a:p>
          <a:p>
            <a:r>
              <a:rPr lang="en-US" dirty="0" smtClean="0"/>
              <a:t>Connections are primarily determined by: </a:t>
            </a:r>
          </a:p>
          <a:p>
            <a:pPr lvl="1"/>
            <a:r>
              <a:rPr lang="en-US" dirty="0" smtClean="0"/>
              <a:t>Seismic zone </a:t>
            </a:r>
          </a:p>
          <a:p>
            <a:pPr lvl="1"/>
            <a:r>
              <a:rPr lang="en-US" dirty="0" smtClean="0"/>
              <a:t>Distance from the roof sheathing to the top of the braced wall panel plate</a:t>
            </a:r>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hlinkClick r:id="rId2" action="ppaction://hlinkfile"/>
              </a:rPr>
              <a:t>R602.10.8.2 Connections to roof framing. </a:t>
            </a:r>
            <a:endParaRPr lang="en-US" dirty="0"/>
          </a:p>
        </p:txBody>
      </p:sp>
    </p:spTree>
    <p:extLst>
      <p:ext uri="{BB962C8B-B14F-4D97-AF65-F5344CB8AC3E}">
        <p14:creationId xmlns:p14="http://schemas.microsoft.com/office/powerpoint/2010/main" val="64221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Building Code Requirements - IRC</a:t>
            </a:r>
            <a:endParaRPr lang="en-US" dirty="0"/>
          </a:p>
        </p:txBody>
      </p:sp>
      <p:sp>
        <p:nvSpPr>
          <p:cNvPr id="6" name="Content Placeholder 5"/>
          <p:cNvSpPr>
            <a:spLocks noGrp="1"/>
          </p:cNvSpPr>
          <p:nvPr>
            <p:ph idx="1"/>
          </p:nvPr>
        </p:nvSpPr>
        <p:spPr/>
        <p:txBody>
          <a:bodyPr>
            <a:normAutofit/>
          </a:bodyPr>
          <a:lstStyle/>
          <a:p>
            <a:r>
              <a:rPr lang="en-US" sz="2800" dirty="0" smtClean="0"/>
              <a:t>Fastening of blocking to the top plate is to be in accordance with </a:t>
            </a:r>
            <a:r>
              <a:rPr lang="en-US" sz="2800" dirty="0" smtClean="0">
                <a:hlinkClick r:id="rId2" action="ppaction://hlinkfile"/>
              </a:rPr>
              <a:t>Table R602.3(1)</a:t>
            </a:r>
            <a:r>
              <a:rPr lang="en-US" sz="2800" dirty="0" smtClean="0"/>
              <a:t> [item 1]</a:t>
            </a:r>
            <a:endParaRPr lang="en-US" sz="2800" dirty="0"/>
          </a:p>
        </p:txBody>
      </p:sp>
      <p:pic>
        <p:nvPicPr>
          <p:cNvPr id="8" name="Picture 7"/>
          <p:cNvPicPr/>
          <p:nvPr/>
        </p:nvPicPr>
        <p:blipFill>
          <a:blip r:embed="rId3"/>
          <a:stretch>
            <a:fillRect/>
          </a:stretch>
        </p:blipFill>
        <p:spPr>
          <a:xfrm>
            <a:off x="1219200" y="2952750"/>
            <a:ext cx="6567170" cy="1035050"/>
          </a:xfrm>
          <a:prstGeom prst="rect">
            <a:avLst/>
          </a:prstGeom>
        </p:spPr>
      </p:pic>
    </p:spTree>
    <p:extLst>
      <p:ext uri="{BB962C8B-B14F-4D97-AF65-F5344CB8AC3E}">
        <p14:creationId xmlns:p14="http://schemas.microsoft.com/office/powerpoint/2010/main" val="277080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IRC</a:t>
            </a:r>
          </a:p>
        </p:txBody>
      </p:sp>
      <p:sp>
        <p:nvSpPr>
          <p:cNvPr id="3" name="Content Placeholder 2"/>
          <p:cNvSpPr>
            <a:spLocks noGrp="1"/>
          </p:cNvSpPr>
          <p:nvPr>
            <p:ph sz="half" idx="1"/>
          </p:nvPr>
        </p:nvSpPr>
        <p:spPr/>
        <p:txBody>
          <a:bodyPr>
            <a:normAutofit/>
          </a:bodyPr>
          <a:lstStyle/>
          <a:p>
            <a:r>
              <a:rPr lang="en-US" dirty="0"/>
              <a:t>For Seismic Design Categories A, B, and C:</a:t>
            </a:r>
          </a:p>
          <a:p>
            <a:pPr lvl="1"/>
            <a:r>
              <a:rPr lang="en-US" dirty="0"/>
              <a:t>Braced Wall to Roof Truss </a:t>
            </a:r>
            <a:r>
              <a:rPr lang="en-US" dirty="0" smtClean="0"/>
              <a:t>Distance 9¼” or less</a:t>
            </a:r>
          </a:p>
          <a:p>
            <a:pPr lvl="2"/>
            <a:r>
              <a:rPr lang="en-US" dirty="0" smtClean="0"/>
              <a:t>Blocking is </a:t>
            </a:r>
            <a:r>
              <a:rPr lang="en-US" dirty="0"/>
              <a:t>not </a:t>
            </a:r>
            <a:r>
              <a:rPr lang="en-US" dirty="0" smtClean="0"/>
              <a:t>required</a:t>
            </a:r>
            <a:endParaRPr lang="en-US" dirty="0"/>
          </a:p>
          <a:p>
            <a:pPr lvl="1"/>
            <a:endParaRPr lang="en-US" dirty="0"/>
          </a:p>
          <a:p>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03556"/>
            <a:ext cx="4038600" cy="2187263"/>
          </a:xfrm>
          <a:prstGeom prst="rect">
            <a:avLst/>
          </a:prstGeom>
          <a:noFill/>
          <a:ln>
            <a:noFill/>
          </a:ln>
        </p:spPr>
      </p:pic>
      <p:cxnSp>
        <p:nvCxnSpPr>
          <p:cNvPr id="7" name="Straight Arrow Connector 6"/>
          <p:cNvCxnSpPr/>
          <p:nvPr/>
        </p:nvCxnSpPr>
        <p:spPr>
          <a:xfrm>
            <a:off x="7467600" y="2495550"/>
            <a:ext cx="0" cy="53340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4050" y="1047750"/>
            <a:ext cx="1447800" cy="923330"/>
          </a:xfrm>
          <a:prstGeom prst="rect">
            <a:avLst/>
          </a:prstGeom>
          <a:noFill/>
        </p:spPr>
        <p:txBody>
          <a:bodyPr wrap="square" rtlCol="0">
            <a:spAutoFit/>
          </a:bodyPr>
          <a:lstStyle/>
          <a:p>
            <a:r>
              <a:rPr lang="en-US" b="1" dirty="0" smtClean="0">
                <a:solidFill>
                  <a:srgbClr val="FF0000"/>
                </a:solidFill>
              </a:rPr>
              <a:t>&lt; 9¼”</a:t>
            </a:r>
          </a:p>
          <a:p>
            <a:r>
              <a:rPr lang="en-US" b="1" dirty="0" smtClean="0">
                <a:solidFill>
                  <a:srgbClr val="FF0000"/>
                </a:solidFill>
              </a:rPr>
              <a:t>No blocking required</a:t>
            </a:r>
            <a:endParaRPr lang="en-US" b="1" dirty="0">
              <a:solidFill>
                <a:srgbClr val="FF0000"/>
              </a:solidFill>
            </a:endParaRPr>
          </a:p>
        </p:txBody>
      </p:sp>
      <p:sp>
        <p:nvSpPr>
          <p:cNvPr id="26" name="Freeform 25"/>
          <p:cNvSpPr/>
          <p:nvPr/>
        </p:nvSpPr>
        <p:spPr>
          <a:xfrm>
            <a:off x="6044540" y="1228635"/>
            <a:ext cx="1436915" cy="1572004"/>
          </a:xfrm>
          <a:custGeom>
            <a:avLst/>
            <a:gdLst>
              <a:gd name="connsiteX0" fmla="*/ 0 w 1436915"/>
              <a:gd name="connsiteY0" fmla="*/ 0 h 1585095"/>
              <a:gd name="connsiteX1" fmla="*/ 712520 w 1436915"/>
              <a:gd name="connsiteY1" fmla="*/ 95003 h 1585095"/>
              <a:gd name="connsiteX2" fmla="*/ 748146 w 1436915"/>
              <a:gd name="connsiteY2" fmla="*/ 1021278 h 1585095"/>
              <a:gd name="connsiteX3" fmla="*/ 1068779 w 1436915"/>
              <a:gd name="connsiteY3" fmla="*/ 1531917 h 1585095"/>
              <a:gd name="connsiteX4" fmla="*/ 1436915 w 1436915"/>
              <a:gd name="connsiteY4" fmla="*/ 1543792 h 1585095"/>
              <a:gd name="connsiteX0" fmla="*/ 0 w 1436915"/>
              <a:gd name="connsiteY0" fmla="*/ 47501 h 1632596"/>
              <a:gd name="connsiteX1" fmla="*/ 498764 w 1436915"/>
              <a:gd name="connsiteY1" fmla="*/ 0 h 1632596"/>
              <a:gd name="connsiteX2" fmla="*/ 748146 w 1436915"/>
              <a:gd name="connsiteY2" fmla="*/ 1068779 h 1632596"/>
              <a:gd name="connsiteX3" fmla="*/ 1068779 w 1436915"/>
              <a:gd name="connsiteY3" fmla="*/ 1579418 h 1632596"/>
              <a:gd name="connsiteX4" fmla="*/ 1436915 w 1436915"/>
              <a:gd name="connsiteY4" fmla="*/ 1591293 h 1632596"/>
              <a:gd name="connsiteX0" fmla="*/ 0 w 1436915"/>
              <a:gd name="connsiteY0" fmla="*/ 104906 h 1690001"/>
              <a:gd name="connsiteX1" fmla="*/ 498764 w 1436915"/>
              <a:gd name="connsiteY1" fmla="*/ 57405 h 1690001"/>
              <a:gd name="connsiteX2" fmla="*/ 748146 w 1436915"/>
              <a:gd name="connsiteY2" fmla="*/ 1126184 h 1690001"/>
              <a:gd name="connsiteX3" fmla="*/ 1068779 w 1436915"/>
              <a:gd name="connsiteY3" fmla="*/ 1636823 h 1690001"/>
              <a:gd name="connsiteX4" fmla="*/ 1436915 w 1436915"/>
              <a:gd name="connsiteY4" fmla="*/ 1648698 h 1690001"/>
              <a:gd name="connsiteX0" fmla="*/ 0 w 1436915"/>
              <a:gd name="connsiteY0" fmla="*/ 79116 h 1664211"/>
              <a:gd name="connsiteX1" fmla="*/ 498764 w 1436915"/>
              <a:gd name="connsiteY1" fmla="*/ 31615 h 1664211"/>
              <a:gd name="connsiteX2" fmla="*/ 748146 w 1436915"/>
              <a:gd name="connsiteY2" fmla="*/ 1100394 h 1664211"/>
              <a:gd name="connsiteX3" fmla="*/ 1068779 w 1436915"/>
              <a:gd name="connsiteY3" fmla="*/ 1611033 h 1664211"/>
              <a:gd name="connsiteX4" fmla="*/ 1436915 w 1436915"/>
              <a:gd name="connsiteY4" fmla="*/ 1622908 h 1664211"/>
              <a:gd name="connsiteX0" fmla="*/ 0 w 1436915"/>
              <a:gd name="connsiteY0" fmla="*/ 15384 h 1600479"/>
              <a:gd name="connsiteX1" fmla="*/ 558140 w 1436915"/>
              <a:gd name="connsiteY1" fmla="*/ 62886 h 1600479"/>
              <a:gd name="connsiteX2" fmla="*/ 748146 w 1436915"/>
              <a:gd name="connsiteY2" fmla="*/ 1036662 h 1600479"/>
              <a:gd name="connsiteX3" fmla="*/ 1068779 w 1436915"/>
              <a:gd name="connsiteY3" fmla="*/ 1547301 h 1600479"/>
              <a:gd name="connsiteX4" fmla="*/ 1436915 w 1436915"/>
              <a:gd name="connsiteY4" fmla="*/ 1559176 h 1600479"/>
              <a:gd name="connsiteX0" fmla="*/ 0 w 1436915"/>
              <a:gd name="connsiteY0" fmla="*/ 2216 h 1587311"/>
              <a:gd name="connsiteX1" fmla="*/ 546264 w 1436915"/>
              <a:gd name="connsiteY1" fmla="*/ 144720 h 1587311"/>
              <a:gd name="connsiteX2" fmla="*/ 748146 w 1436915"/>
              <a:gd name="connsiteY2" fmla="*/ 1023494 h 1587311"/>
              <a:gd name="connsiteX3" fmla="*/ 1068779 w 1436915"/>
              <a:gd name="connsiteY3" fmla="*/ 1534133 h 1587311"/>
              <a:gd name="connsiteX4" fmla="*/ 1436915 w 1436915"/>
              <a:gd name="connsiteY4" fmla="*/ 1546008 h 1587311"/>
              <a:gd name="connsiteX0" fmla="*/ 0 w 1436915"/>
              <a:gd name="connsiteY0" fmla="*/ 22884 h 1607979"/>
              <a:gd name="connsiteX1" fmla="*/ 546264 w 1436915"/>
              <a:gd name="connsiteY1" fmla="*/ 165388 h 1607979"/>
              <a:gd name="connsiteX2" fmla="*/ 748146 w 1436915"/>
              <a:gd name="connsiteY2" fmla="*/ 1044162 h 1607979"/>
              <a:gd name="connsiteX3" fmla="*/ 1068779 w 1436915"/>
              <a:gd name="connsiteY3" fmla="*/ 1554801 h 1607979"/>
              <a:gd name="connsiteX4" fmla="*/ 1436915 w 1436915"/>
              <a:gd name="connsiteY4" fmla="*/ 1566676 h 1607979"/>
              <a:gd name="connsiteX0" fmla="*/ 0 w 1436915"/>
              <a:gd name="connsiteY0" fmla="*/ 16666 h 1587329"/>
              <a:gd name="connsiteX1" fmla="*/ 546264 w 1436915"/>
              <a:gd name="connsiteY1" fmla="*/ 159170 h 1587329"/>
              <a:gd name="connsiteX2" fmla="*/ 748146 w 1436915"/>
              <a:gd name="connsiteY2" fmla="*/ 1263575 h 1587329"/>
              <a:gd name="connsiteX3" fmla="*/ 1068779 w 1436915"/>
              <a:gd name="connsiteY3" fmla="*/ 1548583 h 1587329"/>
              <a:gd name="connsiteX4" fmla="*/ 1436915 w 1436915"/>
              <a:gd name="connsiteY4" fmla="*/ 1560458 h 1587329"/>
              <a:gd name="connsiteX0" fmla="*/ 0 w 1436915"/>
              <a:gd name="connsiteY0" fmla="*/ 31183 h 1601846"/>
              <a:gd name="connsiteX1" fmla="*/ 546264 w 1436915"/>
              <a:gd name="connsiteY1" fmla="*/ 173687 h 1601846"/>
              <a:gd name="connsiteX2" fmla="*/ 1068779 w 1436915"/>
              <a:gd name="connsiteY2" fmla="*/ 1563100 h 1601846"/>
              <a:gd name="connsiteX3" fmla="*/ 1436915 w 1436915"/>
              <a:gd name="connsiteY3" fmla="*/ 1574975 h 1601846"/>
              <a:gd name="connsiteX0" fmla="*/ 0 w 1436915"/>
              <a:gd name="connsiteY0" fmla="*/ 18825 h 1566634"/>
              <a:gd name="connsiteX1" fmla="*/ 546264 w 1436915"/>
              <a:gd name="connsiteY1" fmla="*/ 161329 h 1566634"/>
              <a:gd name="connsiteX2" fmla="*/ 700644 w 1436915"/>
              <a:gd name="connsiteY2" fmla="*/ 1313235 h 1566634"/>
              <a:gd name="connsiteX3" fmla="*/ 1436915 w 1436915"/>
              <a:gd name="connsiteY3" fmla="*/ 1562617 h 1566634"/>
              <a:gd name="connsiteX0" fmla="*/ 0 w 1436915"/>
              <a:gd name="connsiteY0" fmla="*/ 18274 h 1565911"/>
              <a:gd name="connsiteX1" fmla="*/ 546264 w 1436915"/>
              <a:gd name="connsiteY1" fmla="*/ 160778 h 1565911"/>
              <a:gd name="connsiteX2" fmla="*/ 819398 w 1436915"/>
              <a:gd name="connsiteY2" fmla="*/ 1300809 h 1565911"/>
              <a:gd name="connsiteX3" fmla="*/ 1436915 w 1436915"/>
              <a:gd name="connsiteY3" fmla="*/ 1562066 h 1565911"/>
              <a:gd name="connsiteX0" fmla="*/ 0 w 1436915"/>
              <a:gd name="connsiteY0" fmla="*/ 18274 h 1572004"/>
              <a:gd name="connsiteX1" fmla="*/ 736269 w 1436915"/>
              <a:gd name="connsiteY1" fmla="*/ 160778 h 1572004"/>
              <a:gd name="connsiteX2" fmla="*/ 819398 w 1436915"/>
              <a:gd name="connsiteY2" fmla="*/ 1300809 h 1572004"/>
              <a:gd name="connsiteX3" fmla="*/ 1436915 w 1436915"/>
              <a:gd name="connsiteY3" fmla="*/ 1562066 h 1572004"/>
            </a:gdLst>
            <a:ahLst/>
            <a:cxnLst>
              <a:cxn ang="0">
                <a:pos x="connsiteX0" y="connsiteY0"/>
              </a:cxn>
              <a:cxn ang="0">
                <a:pos x="connsiteX1" y="connsiteY1"/>
              </a:cxn>
              <a:cxn ang="0">
                <a:pos x="connsiteX2" y="connsiteY2"/>
              </a:cxn>
              <a:cxn ang="0">
                <a:pos x="connsiteX3" y="connsiteY3"/>
              </a:cxn>
            </a:cxnLst>
            <a:rect l="l" t="t" r="r" b="b"/>
            <a:pathLst>
              <a:path w="1436915" h="1572004">
                <a:moveTo>
                  <a:pt x="0" y="18274"/>
                </a:moveTo>
                <a:cubicBezTo>
                  <a:pt x="166255" y="2440"/>
                  <a:pt x="599703" y="-52978"/>
                  <a:pt x="736269" y="160778"/>
                </a:cubicBezTo>
                <a:cubicBezTo>
                  <a:pt x="872835" y="374534"/>
                  <a:pt x="702624" y="1067261"/>
                  <a:pt x="819398" y="1300809"/>
                </a:cubicBezTo>
                <a:cubicBezTo>
                  <a:pt x="936172" y="1534357"/>
                  <a:pt x="1310244" y="1599671"/>
                  <a:pt x="1436915" y="1562066"/>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93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319587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IRC</a:t>
            </a:r>
          </a:p>
        </p:txBody>
      </p:sp>
      <p:sp>
        <p:nvSpPr>
          <p:cNvPr id="3" name="Content Placeholder 2"/>
          <p:cNvSpPr>
            <a:spLocks noGrp="1"/>
          </p:cNvSpPr>
          <p:nvPr>
            <p:ph sz="half" idx="1"/>
          </p:nvPr>
        </p:nvSpPr>
        <p:spPr/>
        <p:txBody>
          <a:bodyPr>
            <a:normAutofit/>
          </a:bodyPr>
          <a:lstStyle/>
          <a:p>
            <a:r>
              <a:rPr lang="en-US" dirty="0"/>
              <a:t>For Seismic Design Categories A, B, and C:</a:t>
            </a:r>
          </a:p>
          <a:p>
            <a:pPr lvl="1"/>
            <a:r>
              <a:rPr lang="en-US" dirty="0"/>
              <a:t>Braced Wall to Roof Truss Distance </a:t>
            </a:r>
            <a:r>
              <a:rPr lang="en-US" dirty="0" smtClean="0"/>
              <a:t>between 9</a:t>
            </a:r>
            <a:r>
              <a:rPr lang="en-US" dirty="0"/>
              <a:t>¼” and 15</a:t>
            </a:r>
            <a:r>
              <a:rPr lang="en-US" dirty="0" smtClean="0"/>
              <a:t>¼”</a:t>
            </a:r>
          </a:p>
          <a:p>
            <a:pPr lvl="2"/>
            <a:r>
              <a:rPr lang="en-US" dirty="0" smtClean="0"/>
              <a:t>Blocking </a:t>
            </a:r>
            <a:r>
              <a:rPr lang="en-US" dirty="0"/>
              <a:t>according to Figure </a:t>
            </a:r>
            <a:r>
              <a:rPr lang="en-US" dirty="0" smtClean="0"/>
              <a:t>R602.10.8.2(1) is </a:t>
            </a:r>
            <a:r>
              <a:rPr lang="en-US" dirty="0"/>
              <a:t>required.</a:t>
            </a:r>
          </a:p>
          <a:p>
            <a:pPr marL="457200" lvl="1" indent="0">
              <a:buNone/>
            </a:pPr>
            <a:endParaRPr lang="en-US" dirty="0"/>
          </a:p>
          <a:p>
            <a:endParaRPr lang="en-US" dirty="0"/>
          </a:p>
        </p:txBody>
      </p:sp>
      <p:pic>
        <p:nvPicPr>
          <p:cNvPr id="5" name="Content Placeholder 4" descr="C:\Users\kmuich\AppData\Local\Temp\ScreenClip.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200150"/>
            <a:ext cx="4038600" cy="3386105"/>
          </a:xfrm>
          <a:prstGeom prst="rect">
            <a:avLst/>
          </a:prstGeom>
          <a:ln w="38100" cap="sq">
            <a:noFill/>
            <a:prstDash val="solid"/>
            <a:miter lim="800000"/>
          </a:ln>
          <a:effectLst/>
        </p:spPr>
      </p:pic>
    </p:spTree>
    <p:extLst>
      <p:ext uri="{BB962C8B-B14F-4D97-AF65-F5344CB8AC3E}">
        <p14:creationId xmlns:p14="http://schemas.microsoft.com/office/powerpoint/2010/main" val="137515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IRC</a:t>
            </a:r>
          </a:p>
        </p:txBody>
      </p:sp>
      <p:sp>
        <p:nvSpPr>
          <p:cNvPr id="3" name="Content Placeholder 2"/>
          <p:cNvSpPr>
            <a:spLocks noGrp="1"/>
          </p:cNvSpPr>
          <p:nvPr>
            <p:ph sz="half" idx="1"/>
          </p:nvPr>
        </p:nvSpPr>
        <p:spPr/>
        <p:txBody>
          <a:bodyPr>
            <a:normAutofit lnSpcReduction="10000"/>
          </a:bodyPr>
          <a:lstStyle/>
          <a:p>
            <a:r>
              <a:rPr lang="en-US" dirty="0"/>
              <a:t>For Seismic Design Categories A, B, and C:</a:t>
            </a:r>
          </a:p>
          <a:p>
            <a:pPr lvl="1"/>
            <a:r>
              <a:rPr lang="en-US" dirty="0" smtClean="0"/>
              <a:t>An </a:t>
            </a:r>
            <a:r>
              <a:rPr lang="en-US" dirty="0"/>
              <a:t>exception allows wood structural panels to extend above the top plate where the outside edge of the truss aligns with the outside face of the wall .</a:t>
            </a:r>
          </a:p>
          <a:p>
            <a:pPr lvl="1"/>
            <a:endParaRPr lang="en-US" dirty="0"/>
          </a:p>
          <a:p>
            <a:endParaRPr lang="en-US" dirty="0"/>
          </a:p>
        </p:txBody>
      </p:sp>
      <p:pic>
        <p:nvPicPr>
          <p:cNvPr id="6"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03556"/>
            <a:ext cx="4038600" cy="2187263"/>
          </a:xfrm>
          <a:prstGeom prst="rect">
            <a:avLst/>
          </a:prstGeom>
          <a:noFill/>
          <a:ln>
            <a:noFill/>
          </a:ln>
        </p:spPr>
      </p:pic>
      <p:sp>
        <p:nvSpPr>
          <p:cNvPr id="7" name="Rectangle 6"/>
          <p:cNvSpPr/>
          <p:nvPr/>
        </p:nvSpPr>
        <p:spPr>
          <a:xfrm>
            <a:off x="4953000" y="2571750"/>
            <a:ext cx="3048000" cy="13716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97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Code Requirements - IRC</a:t>
            </a:r>
            <a:endParaRPr lang="en-US" dirty="0"/>
          </a:p>
        </p:txBody>
      </p:sp>
      <p:sp>
        <p:nvSpPr>
          <p:cNvPr id="3" name="Content Placeholder 2"/>
          <p:cNvSpPr>
            <a:spLocks noGrp="1"/>
          </p:cNvSpPr>
          <p:nvPr>
            <p:ph sz="half" idx="1"/>
          </p:nvPr>
        </p:nvSpPr>
        <p:spPr/>
        <p:txBody>
          <a:bodyPr>
            <a:normAutofit/>
          </a:bodyPr>
          <a:lstStyle/>
          <a:p>
            <a:r>
              <a:rPr lang="en-US" dirty="0" smtClean="0"/>
              <a:t>For Seismic Design Categories D</a:t>
            </a:r>
            <a:r>
              <a:rPr lang="en-US" baseline="-25000" dirty="0" smtClean="0"/>
              <a:t>0</a:t>
            </a:r>
            <a:r>
              <a:rPr lang="en-US" dirty="0" smtClean="0"/>
              <a:t>, D</a:t>
            </a:r>
            <a:r>
              <a:rPr lang="en-US" baseline="-25000" dirty="0" smtClean="0"/>
              <a:t>1</a:t>
            </a:r>
            <a:r>
              <a:rPr lang="en-US" dirty="0" smtClean="0"/>
              <a:t> </a:t>
            </a:r>
          </a:p>
          <a:p>
            <a:pPr lvl="1"/>
            <a:r>
              <a:rPr lang="en-US" dirty="0"/>
              <a:t>Braced Wall to Roof Truss Distance </a:t>
            </a:r>
            <a:r>
              <a:rPr lang="en-US" dirty="0" smtClean="0"/>
              <a:t>15¼” or less</a:t>
            </a:r>
          </a:p>
          <a:p>
            <a:pPr lvl="2"/>
            <a:r>
              <a:rPr lang="en-US" dirty="0" smtClean="0"/>
              <a:t>Blocking according to Figure R602.10.8.2(1) is required.</a:t>
            </a:r>
          </a:p>
          <a:p>
            <a:pPr marL="0" indent="0">
              <a:buNone/>
            </a:pPr>
            <a:endParaRPr lang="en-US" dirty="0"/>
          </a:p>
        </p:txBody>
      </p:sp>
      <p:pic>
        <p:nvPicPr>
          <p:cNvPr id="10" name="Content Placeholder 4" descr="C:\Users\kmuich\AppData\Local\Temp\ScreenClip.pn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204135"/>
            <a:ext cx="4038600" cy="3386104"/>
          </a:xfrm>
          <a:prstGeom prst="rect">
            <a:avLst/>
          </a:prstGeom>
          <a:ln w="38100" cap="sq">
            <a:noFill/>
            <a:prstDash val="solid"/>
            <a:miter lim="800000"/>
          </a:ln>
          <a:effectLst/>
        </p:spPr>
      </p:pic>
    </p:spTree>
    <p:extLst>
      <p:ext uri="{BB962C8B-B14F-4D97-AF65-F5344CB8AC3E}">
        <p14:creationId xmlns:p14="http://schemas.microsoft.com/office/powerpoint/2010/main" val="426931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IRC</a:t>
            </a:r>
          </a:p>
        </p:txBody>
      </p:sp>
      <p:sp>
        <p:nvSpPr>
          <p:cNvPr id="3" name="Content Placeholder 2"/>
          <p:cNvSpPr>
            <a:spLocks noGrp="1"/>
          </p:cNvSpPr>
          <p:nvPr>
            <p:ph sz="half" idx="1"/>
          </p:nvPr>
        </p:nvSpPr>
        <p:spPr/>
        <p:txBody>
          <a:bodyPr>
            <a:normAutofit/>
          </a:bodyPr>
          <a:lstStyle/>
          <a:p>
            <a:r>
              <a:rPr lang="en-US" dirty="0" smtClean="0"/>
              <a:t>For </a:t>
            </a:r>
            <a:r>
              <a:rPr lang="en-US" dirty="0"/>
              <a:t>all Seismic Design </a:t>
            </a:r>
            <a:r>
              <a:rPr lang="en-US" dirty="0" smtClean="0"/>
              <a:t>Categories:</a:t>
            </a:r>
          </a:p>
          <a:p>
            <a:pPr lvl="1"/>
            <a:r>
              <a:rPr lang="en-US" dirty="0"/>
              <a:t>Braced Wall to Roof Truss Distance greater than </a:t>
            </a:r>
            <a:r>
              <a:rPr lang="en-US" dirty="0" smtClean="0"/>
              <a:t>15¼”</a:t>
            </a:r>
          </a:p>
          <a:p>
            <a:pPr lvl="2"/>
            <a:r>
              <a:rPr lang="en-US" dirty="0" smtClean="0"/>
              <a:t>Blocking according </a:t>
            </a:r>
            <a:r>
              <a:rPr lang="en-US" dirty="0"/>
              <a:t>to </a:t>
            </a:r>
            <a:r>
              <a:rPr lang="en-US" dirty="0" smtClean="0"/>
              <a:t>Figure R602.10.8.2(2) or R602.10.8.2(3) is required</a:t>
            </a:r>
            <a:endParaRPr lang="en-US" dirty="0"/>
          </a:p>
          <a:p>
            <a:endParaRPr lang="en-US" dirty="0"/>
          </a:p>
        </p:txBody>
      </p:sp>
      <p:pic>
        <p:nvPicPr>
          <p:cNvPr id="5" name="Content Placeholder 4" descr="C:\Users\kmuich\AppData\Local\Temp\ScreenClip.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04298" y="1200150"/>
            <a:ext cx="3126403" cy="3394075"/>
          </a:xfrm>
          <a:prstGeom prst="rect">
            <a:avLst/>
          </a:prstGeom>
          <a:ln w="38100" cap="sq">
            <a:noFill/>
            <a:prstDash val="solid"/>
            <a:miter lim="800000"/>
          </a:ln>
          <a:effectLst/>
        </p:spPr>
      </p:pic>
      <p:pic>
        <p:nvPicPr>
          <p:cNvPr id="6" name="Content Placeholder 7" descr="C:\Users\kmuich\AppData\Local\Temp\ScreenCli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775" y="971550"/>
            <a:ext cx="3200400" cy="2321515"/>
          </a:xfrm>
          <a:prstGeom prst="rect">
            <a:avLst/>
          </a:prstGeom>
          <a:ln w="38100" cap="sq">
            <a:noFill/>
            <a:prstDash val="solid"/>
            <a:miter lim="800000"/>
          </a:ln>
          <a:effectLst/>
        </p:spPr>
      </p:pic>
    </p:spTree>
    <p:extLst>
      <p:ext uri="{BB962C8B-B14F-4D97-AF65-F5344CB8AC3E}">
        <p14:creationId xmlns:p14="http://schemas.microsoft.com/office/powerpoint/2010/main" val="197131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IRC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507036"/>
              </p:ext>
            </p:extLst>
          </p:nvPr>
        </p:nvGraphicFramePr>
        <p:xfrm>
          <a:off x="960120" y="1657349"/>
          <a:ext cx="7223760" cy="2438400"/>
        </p:xfrm>
        <a:graphic>
          <a:graphicData uri="http://schemas.openxmlformats.org/drawingml/2006/table">
            <a:tbl>
              <a:tblPr firstRow="1" firstCol="1" bandRow="1">
                <a:tableStyleId>{5C22544A-7EE6-4342-B048-85BDC9FD1C3A}</a:tableStyleId>
              </a:tblPr>
              <a:tblGrid>
                <a:gridCol w="1283335">
                  <a:extLst>
                    <a:ext uri="{9D8B030D-6E8A-4147-A177-3AD203B41FA5}">
                      <a16:colId xmlns:a16="http://schemas.microsoft.com/office/drawing/2014/main" val="20000"/>
                    </a:ext>
                  </a:extLst>
                </a:gridCol>
                <a:gridCol w="141414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49680">
                  <a:extLst>
                    <a:ext uri="{9D8B030D-6E8A-4147-A177-3AD203B41FA5}">
                      <a16:colId xmlns:a16="http://schemas.microsoft.com/office/drawing/2014/main" val="20004"/>
                    </a:ext>
                  </a:extLst>
                </a:gridCol>
              </a:tblGrid>
              <a:tr h="609600">
                <a:tc rowSpan="2">
                  <a:txBody>
                    <a:bodyPr/>
                    <a:lstStyle/>
                    <a:p>
                      <a:pPr marL="0" marR="0" algn="ctr">
                        <a:spcBef>
                          <a:spcPts val="0"/>
                        </a:spcBef>
                        <a:spcAft>
                          <a:spcPts val="0"/>
                        </a:spcAft>
                      </a:pPr>
                      <a:r>
                        <a:rPr lang="en-US" sz="1800" dirty="0">
                          <a:effectLst/>
                          <a:latin typeface="+mn-lt"/>
                        </a:rPr>
                        <a:t>Seismic Design Category</a:t>
                      </a:r>
                      <a:endParaRPr lang="en-US" sz="2800" dirty="0">
                        <a:effectLst/>
                        <a:latin typeface="+mn-lt"/>
                        <a:ea typeface="Times New Roman"/>
                      </a:endParaRPr>
                    </a:p>
                  </a:txBody>
                  <a:tcPr marL="68580" marR="68580" marT="0" marB="0" anchor="ctr"/>
                </a:tc>
                <a:tc gridSpan="3">
                  <a:txBody>
                    <a:bodyPr/>
                    <a:lstStyle/>
                    <a:p>
                      <a:pPr marL="0" marR="0" algn="ctr">
                        <a:spcBef>
                          <a:spcPts val="0"/>
                        </a:spcBef>
                        <a:spcAft>
                          <a:spcPts val="0"/>
                        </a:spcAft>
                      </a:pPr>
                      <a:r>
                        <a:rPr lang="en-US" sz="1800" dirty="0">
                          <a:effectLst/>
                          <a:latin typeface="+mn-lt"/>
                        </a:rPr>
                        <a:t>Braced Wall to Roof Truss Distance</a:t>
                      </a:r>
                      <a:endParaRPr lang="en-US" sz="2800" dirty="0">
                        <a:effectLst/>
                        <a:latin typeface="+mn-lt"/>
                        <a:ea typeface="Times New Roman"/>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800" dirty="0">
                          <a:effectLst/>
                          <a:latin typeface="+mn-lt"/>
                        </a:rPr>
                        <a:t>Engineered Design Allowed</a:t>
                      </a:r>
                      <a:endParaRPr lang="en-US" sz="2800" dirty="0">
                        <a:effectLst/>
                        <a:latin typeface="+mn-lt"/>
                        <a:ea typeface="Times New Roman"/>
                      </a:endParaRPr>
                    </a:p>
                  </a:txBody>
                  <a:tcPr marL="68580" marR="68580" marT="0" marB="0" anchor="ctr"/>
                </a:tc>
                <a:extLst>
                  <a:ext uri="{0D108BD9-81ED-4DB2-BD59-A6C34878D82A}">
                    <a16:rowId xmlns:a16="http://schemas.microsoft.com/office/drawing/2014/main" val="10000"/>
                  </a:ext>
                </a:extLst>
              </a:tr>
              <a:tr h="609600">
                <a:tc vMerge="1">
                  <a:txBody>
                    <a:bodyPr/>
                    <a:lstStyle/>
                    <a:p>
                      <a:endParaRPr lang="en-US"/>
                    </a:p>
                  </a:txBody>
                  <a:tcPr/>
                </a:tc>
                <a:tc>
                  <a:txBody>
                    <a:bodyPr/>
                    <a:lstStyle/>
                    <a:p>
                      <a:pPr marL="0" marR="0" algn="ctr">
                        <a:spcBef>
                          <a:spcPts val="0"/>
                        </a:spcBef>
                        <a:spcAft>
                          <a:spcPts val="0"/>
                        </a:spcAft>
                      </a:pPr>
                      <a:r>
                        <a:rPr lang="en-US" sz="1800" dirty="0">
                          <a:effectLst/>
                          <a:latin typeface="+mn-lt"/>
                        </a:rPr>
                        <a:t>≤ 9</a:t>
                      </a:r>
                      <a:r>
                        <a:rPr lang="en-US" sz="1800" baseline="30000" dirty="0">
                          <a:effectLst/>
                          <a:latin typeface="+mn-lt"/>
                        </a:rPr>
                        <a:t>1</a:t>
                      </a:r>
                      <a:r>
                        <a:rPr lang="en-US" sz="1800" dirty="0">
                          <a:effectLst/>
                          <a:latin typeface="+mn-lt"/>
                        </a:rPr>
                        <a:t>/</a:t>
                      </a:r>
                      <a:r>
                        <a:rPr lang="en-US" sz="1800" baseline="-25000" dirty="0">
                          <a:effectLst/>
                          <a:latin typeface="+mn-lt"/>
                        </a:rPr>
                        <a:t>4</a:t>
                      </a:r>
                      <a:r>
                        <a:rPr lang="en-US" sz="1800" dirty="0">
                          <a:effectLst/>
                          <a:latin typeface="+mn-lt"/>
                        </a:rPr>
                        <a:t>”</a:t>
                      </a:r>
                      <a:endParaRPr lang="en-US" sz="28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800" dirty="0">
                          <a:effectLst/>
                          <a:latin typeface="+mn-lt"/>
                        </a:rPr>
                        <a:t>&gt; 9</a:t>
                      </a:r>
                      <a:r>
                        <a:rPr lang="en-US" sz="1800" baseline="30000" dirty="0">
                          <a:effectLst/>
                          <a:latin typeface="+mn-lt"/>
                        </a:rPr>
                        <a:t>1</a:t>
                      </a:r>
                      <a:r>
                        <a:rPr lang="en-US" sz="1800" dirty="0">
                          <a:effectLst/>
                          <a:latin typeface="+mn-lt"/>
                        </a:rPr>
                        <a:t>/</a:t>
                      </a:r>
                      <a:r>
                        <a:rPr lang="en-US" sz="1800" baseline="-25000" dirty="0">
                          <a:effectLst/>
                          <a:latin typeface="+mn-lt"/>
                        </a:rPr>
                        <a:t>4</a:t>
                      </a:r>
                      <a:r>
                        <a:rPr lang="en-US" sz="1800" dirty="0">
                          <a:effectLst/>
                          <a:latin typeface="+mn-lt"/>
                        </a:rPr>
                        <a:t>” &amp; ≤ 15</a:t>
                      </a:r>
                      <a:r>
                        <a:rPr lang="en-US" sz="1800" baseline="30000" dirty="0">
                          <a:effectLst/>
                          <a:latin typeface="+mn-lt"/>
                        </a:rPr>
                        <a:t>1</a:t>
                      </a:r>
                      <a:r>
                        <a:rPr lang="en-US" sz="1800" dirty="0">
                          <a:effectLst/>
                          <a:latin typeface="+mn-lt"/>
                        </a:rPr>
                        <a:t>/</a:t>
                      </a:r>
                      <a:r>
                        <a:rPr lang="en-US" sz="1800" baseline="-25000" dirty="0">
                          <a:effectLst/>
                          <a:latin typeface="+mn-lt"/>
                        </a:rPr>
                        <a:t>4</a:t>
                      </a:r>
                      <a:r>
                        <a:rPr lang="en-US" sz="1800" dirty="0">
                          <a:effectLst/>
                          <a:latin typeface="+mn-lt"/>
                        </a:rPr>
                        <a:t>”</a:t>
                      </a:r>
                      <a:endParaRPr lang="en-US" sz="28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800" dirty="0">
                          <a:effectLst/>
                          <a:latin typeface="+mn-lt"/>
                        </a:rPr>
                        <a:t>&gt; 15</a:t>
                      </a:r>
                      <a:r>
                        <a:rPr lang="en-US" sz="1800" baseline="30000" dirty="0">
                          <a:effectLst/>
                          <a:latin typeface="+mn-lt"/>
                        </a:rPr>
                        <a:t>1</a:t>
                      </a:r>
                      <a:r>
                        <a:rPr lang="en-US" sz="1800" dirty="0">
                          <a:effectLst/>
                          <a:latin typeface="+mn-lt"/>
                        </a:rPr>
                        <a:t>/</a:t>
                      </a:r>
                      <a:r>
                        <a:rPr lang="en-US" sz="1800" baseline="-25000" dirty="0">
                          <a:effectLst/>
                          <a:latin typeface="+mn-lt"/>
                        </a:rPr>
                        <a:t>4</a:t>
                      </a:r>
                      <a:r>
                        <a:rPr lang="en-US" sz="1800" dirty="0">
                          <a:effectLst/>
                          <a:latin typeface="+mn-lt"/>
                        </a:rPr>
                        <a:t>”</a:t>
                      </a:r>
                      <a:endParaRPr lang="en-US" sz="2800" dirty="0">
                        <a:effectLst/>
                        <a:latin typeface="+mn-lt"/>
                        <a:ea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1"/>
                  </a:ext>
                </a:extLst>
              </a:tr>
              <a:tr h="609600">
                <a:tc>
                  <a:txBody>
                    <a:bodyPr/>
                    <a:lstStyle/>
                    <a:p>
                      <a:pPr marL="0" marR="0" algn="ctr">
                        <a:spcBef>
                          <a:spcPts val="0"/>
                        </a:spcBef>
                        <a:spcAft>
                          <a:spcPts val="0"/>
                        </a:spcAft>
                      </a:pPr>
                      <a:r>
                        <a:rPr lang="en-US" sz="1800" dirty="0">
                          <a:effectLst/>
                          <a:latin typeface="+mn-lt"/>
                        </a:rPr>
                        <a:t>A, B, C</a:t>
                      </a:r>
                      <a:endParaRPr lang="en-US" sz="28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mn-lt"/>
                        </a:rPr>
                        <a:t>None</a:t>
                      </a:r>
                      <a:endParaRPr lang="en-US" sz="16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kern="1200" dirty="0" smtClean="0">
                          <a:solidFill>
                            <a:schemeClr val="dk1"/>
                          </a:solidFill>
                          <a:effectLst/>
                          <a:latin typeface="+mn-lt"/>
                          <a:ea typeface="+mn-ea"/>
                          <a:cs typeface="+mn-cs"/>
                        </a:rPr>
                        <a:t>R602.10.8.2(1)</a:t>
                      </a:r>
                      <a:endParaRPr lang="en-US" sz="16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b="0" kern="1200" dirty="0" smtClean="0">
                          <a:solidFill>
                            <a:schemeClr val="dk1"/>
                          </a:solidFill>
                          <a:effectLst/>
                          <a:latin typeface="+mn-lt"/>
                          <a:ea typeface="+mn-ea"/>
                          <a:cs typeface="+mn-cs"/>
                        </a:rPr>
                        <a:t>R602.10.8.2(2) or (3)</a:t>
                      </a:r>
                      <a:endParaRPr lang="en-US" sz="1600" b="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mn-lt"/>
                        </a:rPr>
                        <a:t>Yes</a:t>
                      </a:r>
                      <a:endParaRPr lang="en-US" sz="16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r h="609600">
                <a:tc>
                  <a:txBody>
                    <a:bodyPr/>
                    <a:lstStyle/>
                    <a:p>
                      <a:pPr marL="0" marR="0" algn="ctr">
                        <a:spcBef>
                          <a:spcPts val="0"/>
                        </a:spcBef>
                        <a:spcAft>
                          <a:spcPts val="0"/>
                        </a:spcAft>
                      </a:pPr>
                      <a:r>
                        <a:rPr lang="en-US" sz="1800" dirty="0">
                          <a:effectLst/>
                          <a:latin typeface="+mn-lt"/>
                        </a:rPr>
                        <a:t>D</a:t>
                      </a:r>
                      <a:r>
                        <a:rPr lang="en-US" sz="1800" baseline="-25000" dirty="0">
                          <a:effectLst/>
                          <a:latin typeface="+mn-lt"/>
                        </a:rPr>
                        <a:t>0</a:t>
                      </a:r>
                      <a:r>
                        <a:rPr lang="en-US" sz="1800" dirty="0">
                          <a:effectLst/>
                          <a:latin typeface="+mn-lt"/>
                        </a:rPr>
                        <a:t>, D</a:t>
                      </a:r>
                      <a:r>
                        <a:rPr lang="en-US" sz="1800" baseline="-25000" dirty="0">
                          <a:effectLst/>
                          <a:latin typeface="+mn-lt"/>
                        </a:rPr>
                        <a:t>1</a:t>
                      </a:r>
                      <a:endParaRPr lang="en-US" sz="28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kern="1200" dirty="0" smtClean="0">
                          <a:solidFill>
                            <a:schemeClr val="dk1"/>
                          </a:solidFill>
                          <a:effectLst/>
                          <a:latin typeface="+mn-lt"/>
                          <a:ea typeface="+mn-ea"/>
                          <a:cs typeface="+mn-cs"/>
                        </a:rPr>
                        <a:t>R602.10.8.2(1)</a:t>
                      </a:r>
                      <a:endParaRPr lang="en-US" sz="16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kern="1200" dirty="0" smtClean="0">
                          <a:solidFill>
                            <a:schemeClr val="dk1"/>
                          </a:solidFill>
                          <a:effectLst/>
                          <a:latin typeface="+mn-lt"/>
                          <a:ea typeface="+mn-ea"/>
                          <a:cs typeface="+mn-cs"/>
                        </a:rPr>
                        <a:t>R602.10.8.2(1)</a:t>
                      </a:r>
                      <a:endParaRPr lang="en-US" sz="16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b="0" kern="1200" dirty="0" smtClean="0">
                          <a:solidFill>
                            <a:schemeClr val="dk1"/>
                          </a:solidFill>
                          <a:effectLst/>
                          <a:latin typeface="+mn-lt"/>
                          <a:ea typeface="+mn-ea"/>
                          <a:cs typeface="+mn-cs"/>
                        </a:rPr>
                        <a:t>R602.10.8.2(2) or (3)</a:t>
                      </a:r>
                      <a:endParaRPr lang="en-US" sz="1600" b="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1600" dirty="0">
                          <a:effectLst/>
                          <a:latin typeface="+mn-lt"/>
                        </a:rPr>
                        <a:t>Yes</a:t>
                      </a:r>
                      <a:endParaRPr lang="en-US" sz="1600" dirty="0">
                        <a:effectLst/>
                        <a:latin typeface="+mn-lt"/>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08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a:t>
            </a:r>
            <a:r>
              <a:rPr lang="en-US" dirty="0" smtClean="0"/>
              <a:t>IBC</a:t>
            </a:r>
            <a:endParaRPr lang="en-US" dirty="0"/>
          </a:p>
        </p:txBody>
      </p:sp>
      <p:sp>
        <p:nvSpPr>
          <p:cNvPr id="3" name="Content Placeholder 2"/>
          <p:cNvSpPr>
            <a:spLocks noGrp="1"/>
          </p:cNvSpPr>
          <p:nvPr>
            <p:ph sz="half" idx="1"/>
          </p:nvPr>
        </p:nvSpPr>
        <p:spPr/>
        <p:txBody>
          <a:bodyPr>
            <a:normAutofit/>
          </a:bodyPr>
          <a:lstStyle/>
          <a:p>
            <a:r>
              <a:rPr lang="en-US" dirty="0"/>
              <a:t>For </a:t>
            </a:r>
            <a:r>
              <a:rPr lang="en-US" dirty="0" smtClean="0"/>
              <a:t>design of  wood-frame diaphragms, </a:t>
            </a:r>
            <a:r>
              <a:rPr lang="en-US" dirty="0"/>
              <a:t>the </a:t>
            </a:r>
            <a:r>
              <a:rPr lang="en-US" i="1" dirty="0"/>
              <a:t>IBC</a:t>
            </a:r>
            <a:r>
              <a:rPr lang="en-US" dirty="0"/>
              <a:t> directs one to AWC SDPWS (</a:t>
            </a:r>
            <a:r>
              <a:rPr lang="en-US" u="sng" dirty="0">
                <a:hlinkClick r:id="rId2" action="ppaction://hlinkfile"/>
              </a:rPr>
              <a:t>Section 2306.2</a:t>
            </a:r>
            <a:r>
              <a:rPr lang="en-US" dirty="0"/>
              <a:t>).  </a:t>
            </a:r>
          </a:p>
        </p:txBody>
      </p:sp>
      <p:sp>
        <p:nvSpPr>
          <p:cNvPr id="4" name="Content Placeholder 3"/>
          <p:cNvSpPr>
            <a:spLocks noGrp="1"/>
          </p:cNvSpPr>
          <p:nvPr>
            <p:ph sz="half" idx="2"/>
          </p:nvPr>
        </p:nvSpPr>
        <p:spPr/>
        <p:txBody>
          <a:bodyPr>
            <a:normAutofit/>
          </a:bodyPr>
          <a:lstStyle/>
          <a:p>
            <a:r>
              <a:rPr lang="en-US" b="1" dirty="0">
                <a:hlinkClick r:id="rId2" action="ppaction://hlinkfile"/>
              </a:rPr>
              <a:t>2308.6.7 Connections of braced wall panels</a:t>
            </a:r>
            <a:r>
              <a:rPr lang="en-US" dirty="0">
                <a:hlinkClick r:id="rId2" action="ppaction://hlinkfile"/>
              </a:rPr>
              <a:t>. </a:t>
            </a:r>
            <a:endParaRPr lang="en-US" dirty="0" smtClean="0"/>
          </a:p>
          <a:p>
            <a:r>
              <a:rPr lang="en-US" b="1" dirty="0">
                <a:hlinkClick r:id="rId2" action="ppaction://hlinkfile"/>
              </a:rPr>
              <a:t>2308.6.7.2 Top plate connection</a:t>
            </a:r>
            <a:r>
              <a:rPr lang="en-US" dirty="0">
                <a:hlinkClick r:id="rId2" action="ppaction://hlinkfile"/>
              </a:rPr>
              <a:t>.</a:t>
            </a:r>
            <a:r>
              <a:rPr lang="en-US" dirty="0"/>
              <a:t> </a:t>
            </a:r>
          </a:p>
        </p:txBody>
      </p:sp>
    </p:spTree>
    <p:extLst>
      <p:ext uri="{BB962C8B-B14F-4D97-AF65-F5344CB8AC3E}">
        <p14:creationId xmlns:p14="http://schemas.microsoft.com/office/powerpoint/2010/main" val="95545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Code Requirements - </a:t>
            </a:r>
            <a:r>
              <a:rPr lang="en-US" dirty="0" smtClean="0"/>
              <a:t>IBC</a:t>
            </a:r>
            <a:endParaRPr lang="en-US" dirty="0"/>
          </a:p>
        </p:txBody>
      </p:sp>
      <p:sp>
        <p:nvSpPr>
          <p:cNvPr id="3" name="Content Placeholder 2"/>
          <p:cNvSpPr>
            <a:spLocks noGrp="1"/>
          </p:cNvSpPr>
          <p:nvPr>
            <p:ph idx="1"/>
          </p:nvPr>
        </p:nvSpPr>
        <p:spPr/>
        <p:txBody>
          <a:bodyPr>
            <a:normAutofit/>
          </a:bodyPr>
          <a:lstStyle/>
          <a:p>
            <a:r>
              <a:rPr lang="en-US" dirty="0" smtClean="0"/>
              <a:t>For </a:t>
            </a:r>
            <a:r>
              <a:rPr lang="en-US" dirty="0"/>
              <a:t>conventional light-frame construction the</a:t>
            </a:r>
            <a:r>
              <a:rPr lang="en-US" i="1" dirty="0"/>
              <a:t> IBC</a:t>
            </a:r>
            <a:r>
              <a:rPr lang="en-US" dirty="0"/>
              <a:t> includes different requirements than in the </a:t>
            </a:r>
            <a:r>
              <a:rPr lang="en-US" i="1" dirty="0" smtClean="0"/>
              <a:t>IRC</a:t>
            </a:r>
            <a:endParaRPr lang="en-US" dirty="0"/>
          </a:p>
          <a:p>
            <a:endParaRPr lang="en-US" dirty="0"/>
          </a:p>
        </p:txBody>
      </p:sp>
      <p:pic>
        <p:nvPicPr>
          <p:cNvPr id="5" name="Content Placeholder 4"/>
          <p:cNvPicPr>
            <a:picLocks noGrp="1" noChangeAspect="1"/>
          </p:cNvPicPr>
          <p:nvPr>
            <p:ph sz="half" idx="4294967295"/>
          </p:nvPr>
        </p:nvPicPr>
        <p:blipFill>
          <a:blip r:embed="rId2"/>
          <a:stretch>
            <a:fillRect/>
          </a:stretch>
        </p:blipFill>
        <p:spPr>
          <a:xfrm>
            <a:off x="843189" y="2114550"/>
            <a:ext cx="3625850" cy="2514600"/>
          </a:xfrm>
          <a:prstGeom prst="rect">
            <a:avLst/>
          </a:prstGeom>
          <a:ln w="28575">
            <a:noFill/>
          </a:ln>
          <a:effectLst/>
        </p:spPr>
      </p:pic>
      <p:pic>
        <p:nvPicPr>
          <p:cNvPr id="6" name="Content Placeholder 5"/>
          <p:cNvPicPr>
            <a:picLocks noChangeAspect="1"/>
          </p:cNvPicPr>
          <p:nvPr/>
        </p:nvPicPr>
        <p:blipFill>
          <a:blip r:embed="rId3"/>
          <a:stretch>
            <a:fillRect/>
          </a:stretch>
        </p:blipFill>
        <p:spPr>
          <a:xfrm>
            <a:off x="4489092" y="2097287"/>
            <a:ext cx="3684614" cy="2514600"/>
          </a:xfrm>
          <a:prstGeom prst="rect">
            <a:avLst/>
          </a:prstGeom>
          <a:ln w="28575">
            <a:noFill/>
          </a:ln>
        </p:spPr>
      </p:pic>
    </p:spTree>
    <p:extLst>
      <p:ext uri="{BB962C8B-B14F-4D97-AF65-F5344CB8AC3E}">
        <p14:creationId xmlns:p14="http://schemas.microsoft.com/office/powerpoint/2010/main" val="136875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a:t>
            </a:r>
          </a:p>
        </p:txBody>
      </p:sp>
      <p:sp>
        <p:nvSpPr>
          <p:cNvPr id="3" name="Content Placeholder 2"/>
          <p:cNvSpPr>
            <a:spLocks noGrp="1"/>
          </p:cNvSpPr>
          <p:nvPr>
            <p:ph sz="half" idx="1"/>
          </p:nvPr>
        </p:nvSpPr>
        <p:spPr>
          <a:xfrm>
            <a:off x="457200" y="1200150"/>
            <a:ext cx="4800600" cy="3505199"/>
          </a:xfrm>
        </p:spPr>
        <p:txBody>
          <a:bodyPr>
            <a:normAutofit fontScale="77500" lnSpcReduction="20000"/>
          </a:bodyPr>
          <a:lstStyle/>
          <a:p>
            <a:r>
              <a:rPr lang="en-US" dirty="0"/>
              <a:t>Bird blocking is another method of transferring lateral loads from the roof diaphragm to the shear walls.</a:t>
            </a:r>
          </a:p>
          <a:p>
            <a:r>
              <a:rPr lang="en-US" dirty="0" smtClean="0"/>
              <a:t>The block is </a:t>
            </a:r>
            <a:r>
              <a:rPr lang="en-US" dirty="0"/>
              <a:t>installed between roof truss heels at the top of the exterior wall to carry and transfer lateral forces from the roof diaphragm to the braced wall. </a:t>
            </a:r>
            <a:endParaRPr lang="en-US" dirty="0" smtClean="0"/>
          </a:p>
          <a:p>
            <a:r>
              <a:rPr lang="en-US" dirty="0" smtClean="0"/>
              <a:t>Blocks with ventilation holes typically </a:t>
            </a:r>
            <a:r>
              <a:rPr lang="en-US" dirty="0"/>
              <a:t>have </a:t>
            </a:r>
            <a:r>
              <a:rPr lang="en-US" dirty="0" smtClean="0"/>
              <a:t>wire </a:t>
            </a:r>
            <a:r>
              <a:rPr lang="en-US" dirty="0"/>
              <a:t>mesh </a:t>
            </a:r>
            <a:r>
              <a:rPr lang="en-US" dirty="0" smtClean="0"/>
              <a:t>on </a:t>
            </a:r>
            <a:r>
              <a:rPr lang="en-US" dirty="0"/>
              <a:t>one side to prevent </a:t>
            </a:r>
            <a:r>
              <a:rPr lang="en-US" dirty="0" smtClean="0"/>
              <a:t>animals </a:t>
            </a:r>
            <a:r>
              <a:rPr lang="en-US" dirty="0"/>
              <a:t>from </a:t>
            </a:r>
            <a:r>
              <a:rPr lang="en-US" dirty="0" smtClean="0"/>
              <a:t>entering </a:t>
            </a:r>
            <a:r>
              <a:rPr lang="en-US" dirty="0"/>
              <a:t>the attic space.</a:t>
            </a:r>
          </a:p>
          <a:p>
            <a:endParaRPr lang="en-US" dirty="0"/>
          </a:p>
        </p:txBody>
      </p:sp>
      <p:pic>
        <p:nvPicPr>
          <p:cNvPr id="5" name="Content Placeholder 6"/>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1657350"/>
            <a:ext cx="3231160" cy="2354784"/>
          </a:xfrm>
          <a:prstGeom prst="rect">
            <a:avLst/>
          </a:prstGeom>
          <a:noFill/>
          <a:ln>
            <a:noFill/>
          </a:ln>
        </p:spPr>
      </p:pic>
    </p:spTree>
    <p:extLst>
      <p:ext uri="{BB962C8B-B14F-4D97-AF65-F5344CB8AC3E}">
        <p14:creationId xmlns:p14="http://schemas.microsoft.com/office/powerpoint/2010/main" val="206261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 Example</a:t>
            </a:r>
          </a:p>
        </p:txBody>
      </p:sp>
      <p:sp>
        <p:nvSpPr>
          <p:cNvPr id="3" name="Content Placeholder 2"/>
          <p:cNvSpPr>
            <a:spLocks noGrp="1"/>
          </p:cNvSpPr>
          <p:nvPr>
            <p:ph sz="half" idx="1"/>
          </p:nvPr>
        </p:nvSpPr>
        <p:spPr>
          <a:xfrm>
            <a:off x="457200" y="1200151"/>
            <a:ext cx="4648200" cy="3394472"/>
          </a:xfrm>
        </p:spPr>
        <p:txBody>
          <a:bodyPr>
            <a:noAutofit/>
          </a:bodyPr>
          <a:lstStyle/>
          <a:p>
            <a:r>
              <a:rPr lang="en-US" sz="2100" dirty="0"/>
              <a:t>Note that </a:t>
            </a:r>
            <a:r>
              <a:rPr lang="en-US" sz="2100" i="1" dirty="0" smtClean="0"/>
              <a:t>IRC</a:t>
            </a:r>
            <a:r>
              <a:rPr lang="en-US" sz="2100" dirty="0" smtClean="0"/>
              <a:t> energy/ventilation </a:t>
            </a:r>
            <a:r>
              <a:rPr lang="en-US" sz="2100" dirty="0"/>
              <a:t>requirements </a:t>
            </a:r>
            <a:r>
              <a:rPr lang="en-US" sz="2100" dirty="0" smtClean="0"/>
              <a:t>in </a:t>
            </a:r>
            <a:r>
              <a:rPr lang="en-US" sz="2100" i="1" u="sng" dirty="0" smtClean="0">
                <a:hlinkClick r:id="rId2"/>
              </a:rPr>
              <a:t>IRC</a:t>
            </a:r>
            <a:r>
              <a:rPr lang="en-US" sz="2100" u="sng" dirty="0" smtClean="0">
                <a:hlinkClick r:id="rId2"/>
              </a:rPr>
              <a:t> R806.2</a:t>
            </a:r>
            <a:r>
              <a:rPr lang="en-US" sz="2100" dirty="0" smtClean="0"/>
              <a:t> and </a:t>
            </a:r>
            <a:r>
              <a:rPr lang="en-US" sz="2100" u="sng" dirty="0" smtClean="0">
                <a:hlinkClick r:id="rId3"/>
              </a:rPr>
              <a:t>R806.3</a:t>
            </a:r>
            <a:r>
              <a:rPr lang="en-US" sz="2100" dirty="0" smtClean="0"/>
              <a:t> need </a:t>
            </a:r>
            <a:r>
              <a:rPr lang="en-US" sz="2100" dirty="0"/>
              <a:t>to be </a:t>
            </a:r>
            <a:r>
              <a:rPr lang="en-US" sz="2100" dirty="0" smtClean="0"/>
              <a:t>met. </a:t>
            </a:r>
          </a:p>
          <a:p>
            <a:r>
              <a:rPr lang="en-US" sz="2100" dirty="0" smtClean="0"/>
              <a:t>Attics </a:t>
            </a:r>
            <a:r>
              <a:rPr lang="en-US" sz="2100" dirty="0"/>
              <a:t>or roofs can be </a:t>
            </a:r>
            <a:r>
              <a:rPr lang="en-US" sz="2100" dirty="0" smtClean="0"/>
              <a:t>designed </a:t>
            </a:r>
            <a:r>
              <a:rPr lang="en-US" sz="2100" dirty="0"/>
              <a:t>and constructed to be either vented or un-vented in any hygro-thermal zone </a:t>
            </a:r>
            <a:endParaRPr lang="en-US" sz="2100" dirty="0" smtClean="0"/>
          </a:p>
          <a:p>
            <a:r>
              <a:rPr lang="en-US" sz="2100" dirty="0" smtClean="0"/>
              <a:t>The </a:t>
            </a:r>
            <a:r>
              <a:rPr lang="en-US" sz="2100" dirty="0"/>
              <a:t>choice of venting or not venting is a design and construction choice and not a requirement determined by the physics or by the building codes</a:t>
            </a:r>
            <a:r>
              <a:rPr lang="en-US" sz="2100" dirty="0" smtClean="0"/>
              <a:t>.</a:t>
            </a:r>
            <a:endParaRPr lang="en-US" sz="2100"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57561" y="1657350"/>
            <a:ext cx="4038600" cy="245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20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Design – Bird Blocking</a:t>
            </a:r>
            <a:endParaRPr lang="en-US" dirty="0"/>
          </a:p>
        </p:txBody>
      </p:sp>
      <p:sp>
        <p:nvSpPr>
          <p:cNvPr id="3" name="Content Placeholder 2"/>
          <p:cNvSpPr>
            <a:spLocks noGrp="1"/>
          </p:cNvSpPr>
          <p:nvPr>
            <p:ph idx="1"/>
          </p:nvPr>
        </p:nvSpPr>
        <p:spPr/>
        <p:txBody>
          <a:bodyPr>
            <a:normAutofit/>
          </a:bodyPr>
          <a:lstStyle/>
          <a:p>
            <a:r>
              <a:rPr lang="en-US" dirty="0" smtClean="0"/>
              <a:t>Even a block with holes or slots cut into it can provide significant capacity for resisting these loads </a:t>
            </a:r>
          </a:p>
          <a:p>
            <a:r>
              <a:rPr lang="en-US" dirty="0" smtClean="0"/>
              <a:t>The capacity of a bird block depends on:</a:t>
            </a:r>
          </a:p>
          <a:p>
            <a:pPr lvl="1"/>
            <a:r>
              <a:rPr lang="en-US" dirty="0" smtClean="0"/>
              <a:t>The </a:t>
            </a:r>
            <a:r>
              <a:rPr lang="en-US" dirty="0"/>
              <a:t>adjusted shear design value parallel to grain (horizontal shear) of the lumber </a:t>
            </a:r>
            <a:endParaRPr lang="en-US" dirty="0" smtClean="0"/>
          </a:p>
          <a:p>
            <a:pPr lvl="1"/>
            <a:r>
              <a:rPr lang="en-US" dirty="0" smtClean="0"/>
              <a:t>The </a:t>
            </a:r>
            <a:r>
              <a:rPr lang="en-US" dirty="0"/>
              <a:t>amount of material removed to create the ventilation </a:t>
            </a:r>
            <a:r>
              <a:rPr lang="en-US" dirty="0" smtClean="0"/>
              <a:t>holes</a:t>
            </a:r>
            <a:endParaRPr lang="en-US" dirty="0"/>
          </a:p>
        </p:txBody>
      </p:sp>
    </p:spTree>
    <p:extLst>
      <p:ext uri="{BB962C8B-B14F-4D97-AF65-F5344CB8AC3E}">
        <p14:creationId xmlns:p14="http://schemas.microsoft.com/office/powerpoint/2010/main" val="179536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normAutofit fontScale="77500" lnSpcReduction="20000"/>
          </a:bodyPr>
          <a:lstStyle/>
          <a:p>
            <a:r>
              <a:rPr lang="en-US" dirty="0"/>
              <a:t>Both the International Residential Code (</a:t>
            </a:r>
            <a:r>
              <a:rPr lang="en-US" i="1" dirty="0"/>
              <a:t>IRC</a:t>
            </a:r>
            <a:r>
              <a:rPr lang="en-US" dirty="0"/>
              <a:t>) and the International Building Code (</a:t>
            </a:r>
            <a:r>
              <a:rPr lang="en-US" i="1" dirty="0"/>
              <a:t>IBC</a:t>
            </a:r>
            <a:r>
              <a:rPr lang="en-US" dirty="0"/>
              <a:t>) require that the top plates of </a:t>
            </a:r>
            <a:r>
              <a:rPr lang="en-US" dirty="0" smtClean="0"/>
              <a:t>exterior braced </a:t>
            </a:r>
            <a:r>
              <a:rPr lang="en-US" dirty="0"/>
              <a:t>wall panels be attached to the rafters or roof trusses above</a:t>
            </a:r>
            <a:r>
              <a:rPr lang="en-US" dirty="0" smtClean="0"/>
              <a:t>.</a:t>
            </a:r>
          </a:p>
          <a:p>
            <a:r>
              <a:rPr lang="en-US" dirty="0" smtClean="0"/>
              <a:t>This connection </a:t>
            </a:r>
            <a:r>
              <a:rPr lang="en-US" dirty="0"/>
              <a:t>is only required for designated</a:t>
            </a:r>
            <a:br>
              <a:rPr lang="en-US" dirty="0"/>
            </a:br>
            <a:r>
              <a:rPr lang="en-US" dirty="0"/>
              <a:t>exterior braced wall panels, not all exterior walls. </a:t>
            </a:r>
            <a:endParaRPr lang="en-US" dirty="0" smtClean="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895350"/>
            <a:ext cx="3429000" cy="380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871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Engineered Design – Bird </a:t>
            </a:r>
            <a:r>
              <a:rPr lang="en-US" dirty="0" smtClean="0"/>
              <a:t>Blocking Example</a:t>
            </a:r>
            <a:endParaRPr lang="en-US" dirty="0"/>
          </a:p>
        </p:txBody>
      </p:sp>
      <p:sp>
        <p:nvSpPr>
          <p:cNvPr id="3" name="Content Placeholder 2"/>
          <p:cNvSpPr>
            <a:spLocks noGrp="1"/>
          </p:cNvSpPr>
          <p:nvPr>
            <p:ph sz="half" idx="1"/>
          </p:nvPr>
        </p:nvSpPr>
        <p:spPr/>
        <p:txBody>
          <a:bodyPr>
            <a:normAutofit/>
          </a:bodyPr>
          <a:lstStyle/>
          <a:p>
            <a:r>
              <a:rPr lang="en-US" dirty="0" smtClean="0"/>
              <a:t>Given: </a:t>
            </a:r>
          </a:p>
          <a:p>
            <a:pPr lvl="1"/>
            <a:r>
              <a:rPr lang="en-US" dirty="0" smtClean="0"/>
              <a:t>The </a:t>
            </a:r>
            <a:r>
              <a:rPr lang="en-US" dirty="0"/>
              <a:t>truss manufacturer uses 2”x6” beveled blocks </a:t>
            </a:r>
            <a:r>
              <a:rPr lang="en-US" dirty="0" smtClean="0"/>
              <a:t>with </a:t>
            </a:r>
            <a:r>
              <a:rPr lang="en-US" dirty="0"/>
              <a:t>a </a:t>
            </a:r>
            <a:r>
              <a:rPr lang="en-US" dirty="0" smtClean="0"/>
              <a:t>2x10 letterbox </a:t>
            </a:r>
            <a:r>
              <a:rPr lang="en-US" dirty="0"/>
              <a:t>type ventilation hole </a:t>
            </a:r>
            <a:r>
              <a:rPr lang="en-US" dirty="0" smtClean="0"/>
              <a:t>as shown</a:t>
            </a:r>
          </a:p>
          <a:p>
            <a:pPr marL="0" indent="0">
              <a:buNone/>
            </a:pPr>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95686"/>
            <a:ext cx="4038600" cy="2003002"/>
          </a:xfrm>
          <a:prstGeom prst="rect">
            <a:avLst/>
          </a:prstGeom>
          <a:noFill/>
          <a:ln>
            <a:noFill/>
          </a:ln>
        </p:spPr>
      </p:pic>
    </p:spTree>
    <p:extLst>
      <p:ext uri="{BB962C8B-B14F-4D97-AF65-F5344CB8AC3E}">
        <p14:creationId xmlns:p14="http://schemas.microsoft.com/office/powerpoint/2010/main" val="391265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Bird Blocking Example</a:t>
            </a:r>
          </a:p>
        </p:txBody>
      </p:sp>
      <p:sp>
        <p:nvSpPr>
          <p:cNvPr id="6" name="Content Placeholder 5"/>
          <p:cNvSpPr>
            <a:spLocks noGrp="1"/>
          </p:cNvSpPr>
          <p:nvPr>
            <p:ph sz="half" idx="1"/>
          </p:nvPr>
        </p:nvSpPr>
        <p:spPr/>
        <p:txBody>
          <a:bodyPr/>
          <a:lstStyle/>
          <a:p>
            <a:r>
              <a:rPr lang="en-US" dirty="0"/>
              <a:t>Imagine a horizontal plane cutting through the block at the location </a:t>
            </a:r>
            <a:r>
              <a:rPr lang="en-US" dirty="0" smtClean="0"/>
              <a:t>with the </a:t>
            </a:r>
            <a:r>
              <a:rPr lang="en-US" dirty="0"/>
              <a:t>least </a:t>
            </a:r>
            <a:r>
              <a:rPr lang="en-US" dirty="0" smtClean="0"/>
              <a:t>material.</a:t>
            </a:r>
          </a:p>
          <a:p>
            <a:r>
              <a:rPr lang="en-US" dirty="0"/>
              <a:t>In this case it’s a total of 18.75 </a:t>
            </a:r>
            <a:r>
              <a:rPr lang="en-US" dirty="0" smtClean="0"/>
              <a:t>sq. in. </a:t>
            </a:r>
            <a:endParaRPr lang="en-US" dirty="0"/>
          </a:p>
          <a:p>
            <a:endParaRPr lang="en-US" dirty="0"/>
          </a:p>
        </p:txBody>
      </p:sp>
      <p:pic>
        <p:nvPicPr>
          <p:cNvPr id="8" name="Content Placeholder 7"/>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27110" y="2165604"/>
            <a:ext cx="3680779" cy="1463167"/>
          </a:xfrm>
          <a:prstGeom prst="rect">
            <a:avLst/>
          </a:prstGeom>
          <a:noFill/>
          <a:ln>
            <a:noFill/>
          </a:ln>
        </p:spPr>
      </p:pic>
    </p:spTree>
    <p:extLst>
      <p:ext uri="{BB962C8B-B14F-4D97-AF65-F5344CB8AC3E}">
        <p14:creationId xmlns:p14="http://schemas.microsoft.com/office/powerpoint/2010/main" val="221287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 Example</a:t>
            </a:r>
          </a:p>
        </p:txBody>
      </p:sp>
      <p:sp>
        <p:nvSpPr>
          <p:cNvPr id="3" name="Content Placeholder 2"/>
          <p:cNvSpPr>
            <a:spLocks noGrp="1"/>
          </p:cNvSpPr>
          <p:nvPr>
            <p:ph sz="half" idx="1"/>
          </p:nvPr>
        </p:nvSpPr>
        <p:spPr/>
        <p:txBody>
          <a:bodyPr>
            <a:normAutofit fontScale="92500" lnSpcReduction="10000"/>
          </a:bodyPr>
          <a:lstStyle/>
          <a:p>
            <a:r>
              <a:rPr lang="en-US" dirty="0"/>
              <a:t>This is the area of block </a:t>
            </a:r>
            <a:r>
              <a:rPr lang="en-US" dirty="0" smtClean="0"/>
              <a:t>left to resist </a:t>
            </a:r>
            <a:r>
              <a:rPr lang="en-US" dirty="0"/>
              <a:t>the shear forces being transferred from the roof diaphragm to the wall below</a:t>
            </a:r>
            <a:r>
              <a:rPr lang="en-US" dirty="0" smtClean="0"/>
              <a:t>.</a:t>
            </a:r>
          </a:p>
          <a:p>
            <a:r>
              <a:rPr lang="en-US" dirty="0" smtClean="0"/>
              <a:t>To </a:t>
            </a:r>
            <a:r>
              <a:rPr lang="en-US" dirty="0"/>
              <a:t>be conservative, we will use </a:t>
            </a:r>
            <a:r>
              <a:rPr lang="en-US" dirty="0" smtClean="0"/>
              <a:t>a value </a:t>
            </a:r>
            <a:r>
              <a:rPr lang="en-US" dirty="0"/>
              <a:t>of </a:t>
            </a:r>
            <a:r>
              <a:rPr lang="en-US" dirty="0" smtClean="0"/>
              <a:t>F</a:t>
            </a:r>
            <a:r>
              <a:rPr lang="en-US" baseline="-25000" dirty="0" smtClean="0"/>
              <a:t>v</a:t>
            </a:r>
            <a:r>
              <a:rPr lang="en-US" dirty="0" smtClean="0"/>
              <a:t> </a:t>
            </a:r>
            <a:r>
              <a:rPr lang="en-US" dirty="0"/>
              <a:t>= 110 </a:t>
            </a:r>
            <a:r>
              <a:rPr lang="en-US" dirty="0" smtClean="0"/>
              <a:t>psi which </a:t>
            </a:r>
            <a:r>
              <a:rPr lang="en-US" dirty="0"/>
              <a:t>is for “Northern Species</a:t>
            </a:r>
            <a:r>
              <a:rPr lang="en-US" dirty="0" smtClean="0"/>
              <a:t>”</a:t>
            </a:r>
            <a:endParaRPr lang="en-US" dirty="0"/>
          </a:p>
        </p:txBody>
      </p:sp>
      <p:pic>
        <p:nvPicPr>
          <p:cNvPr id="5" name="Content Placeholder 7"/>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27110" y="2165604"/>
            <a:ext cx="3680779" cy="1463167"/>
          </a:xfrm>
          <a:prstGeom prst="rect">
            <a:avLst/>
          </a:prstGeom>
          <a:noFill/>
          <a:ln>
            <a:noFill/>
          </a:ln>
        </p:spPr>
      </p:pic>
    </p:spTree>
    <p:extLst>
      <p:ext uri="{BB962C8B-B14F-4D97-AF65-F5344CB8AC3E}">
        <p14:creationId xmlns:p14="http://schemas.microsoft.com/office/powerpoint/2010/main" val="32991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 Example</a:t>
            </a:r>
          </a:p>
        </p:txBody>
      </p:sp>
      <p:sp>
        <p:nvSpPr>
          <p:cNvPr id="3" name="Content Placeholder 2"/>
          <p:cNvSpPr>
            <a:spLocks noGrp="1"/>
          </p:cNvSpPr>
          <p:nvPr>
            <p:ph sz="half" idx="1"/>
          </p:nvPr>
        </p:nvSpPr>
        <p:spPr/>
        <p:txBody>
          <a:bodyPr>
            <a:normAutofit lnSpcReduction="10000"/>
          </a:bodyPr>
          <a:lstStyle/>
          <a:p>
            <a:r>
              <a:rPr lang="en-US" dirty="0"/>
              <a:t>The only adjustment factor to consider is load duration factor (Table 2.3.2 of the </a:t>
            </a:r>
            <a:r>
              <a:rPr lang="en-US" i="1" dirty="0"/>
              <a:t>NDS</a:t>
            </a:r>
            <a:r>
              <a:rPr lang="en-US" dirty="0"/>
              <a:t>). </a:t>
            </a:r>
            <a:endParaRPr lang="en-US" dirty="0" smtClean="0"/>
          </a:p>
          <a:p>
            <a:r>
              <a:rPr lang="en-US" dirty="0" smtClean="0"/>
              <a:t>We </a:t>
            </a:r>
            <a:r>
              <a:rPr lang="en-US" dirty="0"/>
              <a:t>will use </a:t>
            </a:r>
            <a:r>
              <a:rPr lang="en-US" dirty="0" smtClean="0"/>
              <a:t>1.6, since </a:t>
            </a:r>
            <a:r>
              <a:rPr lang="en-US" dirty="0"/>
              <a:t>these forces are either caused by wind or seismic </a:t>
            </a:r>
            <a:r>
              <a:rPr lang="en-US" dirty="0" smtClean="0"/>
              <a:t>events.</a:t>
            </a:r>
            <a:endParaRPr lang="en-US" dirty="0"/>
          </a:p>
          <a:p>
            <a:pPr marL="0" indent="0">
              <a:buNone/>
            </a:pPr>
            <a:endParaRPr lang="en-US" dirty="0"/>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19675" y="1511300"/>
            <a:ext cx="329565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255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Shear Capacity of the block = F</a:t>
                </a:r>
                <a:r>
                  <a:rPr lang="en-US" baseline="-25000" dirty="0" smtClean="0"/>
                  <a:t>v</a:t>
                </a:r>
                <a:r>
                  <a:rPr lang="en-US" dirty="0" smtClean="0"/>
                  <a:t>' x Area </a:t>
                </a:r>
              </a:p>
              <a:p>
                <a:pPr marL="457200" lvl="1" indent="0">
                  <a:buNone/>
                </a:pPr>
                <a:endParaRPr lang="en-US" b="0" i="0" dirty="0" smtClean="0">
                  <a:latin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b="0" i="0" smtClean="0">
                          <a:latin typeface="Cambria Math"/>
                        </a:rPr>
                        <m:t>=</m:t>
                      </m:r>
                      <m:r>
                        <a:rPr lang="en-US" b="0" i="1" smtClean="0">
                          <a:latin typeface="Cambria Math"/>
                        </a:rPr>
                        <m:t>110 </m:t>
                      </m:r>
                      <m:r>
                        <a:rPr lang="en-US" b="0" i="1" smtClean="0">
                          <a:latin typeface="Cambria Math"/>
                        </a:rPr>
                        <m:t>𝑝𝑠𝑖</m:t>
                      </m:r>
                      <m:r>
                        <a:rPr lang="en-US" b="0" i="1" smtClean="0">
                          <a:latin typeface="Cambria Math"/>
                        </a:rPr>
                        <m:t> ∗1.6 ∗18.75 </m:t>
                      </m:r>
                      <m:r>
                        <a:rPr lang="en-US" b="0" i="1" smtClean="0">
                          <a:latin typeface="Cambria Math"/>
                          <a:ea typeface="Cambria Math"/>
                        </a:rPr>
                        <m:t>𝑠𝑞</m:t>
                      </m:r>
                      <m:r>
                        <a:rPr lang="en-US" b="0" i="1" smtClean="0">
                          <a:latin typeface="Cambria Math"/>
                          <a:ea typeface="Cambria Math"/>
                        </a:rPr>
                        <m:t>. </m:t>
                      </m:r>
                      <m:r>
                        <a:rPr lang="en-US" b="0" i="1" smtClean="0">
                          <a:latin typeface="Cambria Math"/>
                          <a:ea typeface="Cambria Math"/>
                        </a:rPr>
                        <m:t>𝑖𝑛</m:t>
                      </m:r>
                      <m:r>
                        <a:rPr lang="en-US" b="0" i="1" smtClean="0">
                          <a:latin typeface="Cambria Math"/>
                          <a:ea typeface="Cambria Math"/>
                        </a:rPr>
                        <m:t>. =3300 </m:t>
                      </m:r>
                      <m:r>
                        <a:rPr lang="en-US" b="0" i="1" smtClean="0">
                          <a:latin typeface="Cambria Math"/>
                          <a:ea typeface="Cambria Math"/>
                        </a:rPr>
                        <m:t>𝑙𝑏</m:t>
                      </m:r>
                    </m:oMath>
                  </m:oMathPara>
                </a14:m>
                <a:endParaRPr lang="en-US" dirty="0" smtClean="0"/>
              </a:p>
              <a:p>
                <a:pPr marL="457200" lvl="1" indent="0">
                  <a:buNone/>
                </a:pPr>
                <a:endParaRPr lang="en-US" dirty="0" smtClean="0"/>
              </a:p>
              <a:p>
                <a:r>
                  <a:rPr lang="en-US" dirty="0" smtClean="0"/>
                  <a:t>A 22.5” block with 3300 lb of shear capacity would have the following shear load in pounds per linear foot (plf)</a:t>
                </a:r>
                <a:endParaRPr lang="en-US" i="1" dirty="0" smtClean="0">
                  <a:latin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3300</m:t>
                      </m:r>
                      <m:r>
                        <a:rPr lang="en-US" i="1">
                          <a:latin typeface="Cambria Math"/>
                        </a:rPr>
                        <m:t> </m:t>
                      </m:r>
                      <m:r>
                        <a:rPr lang="en-US" i="1">
                          <a:latin typeface="Cambria Math"/>
                        </a:rPr>
                        <m:t>𝑙𝑏𝑠</m:t>
                      </m:r>
                      <m:r>
                        <a:rPr lang="en-US" b="0" i="1" smtClean="0">
                          <a:latin typeface="Cambria Math" panose="02040503050406030204" pitchFamily="18" charset="0"/>
                        </a:rPr>
                        <m:t> / (</m:t>
                      </m:r>
                      <m:r>
                        <a:rPr lang="en-US" i="1">
                          <a:latin typeface="Cambria Math"/>
                        </a:rPr>
                        <m:t>22.5 </m:t>
                      </m:r>
                      <m:r>
                        <a:rPr lang="en-US" b="0" i="1" smtClean="0">
                          <a:latin typeface="Cambria Math"/>
                          <a:ea typeface="Cambria Math"/>
                        </a:rPr>
                        <m:t>𝑖𝑛</m:t>
                      </m:r>
                      <m:r>
                        <a:rPr lang="en-US" b="0" i="1"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1 </m:t>
                          </m:r>
                          <m:r>
                            <a:rPr lang="en-US" b="0" i="1" smtClean="0">
                              <a:latin typeface="Cambria Math"/>
                              <a:ea typeface="Cambria Math"/>
                            </a:rPr>
                            <m:t>𝑓𝑡</m:t>
                          </m:r>
                        </m:num>
                        <m:den>
                          <m:r>
                            <a:rPr lang="en-US" b="0" i="1" smtClean="0">
                              <a:latin typeface="Cambria Math"/>
                              <a:ea typeface="Cambria Math"/>
                            </a:rPr>
                            <m:t>12 </m:t>
                          </m:r>
                          <m:r>
                            <a:rPr lang="en-US" b="0" i="1" smtClean="0">
                              <a:latin typeface="Cambria Math"/>
                              <a:ea typeface="Cambria Math"/>
                            </a:rPr>
                            <m:t>𝑖𝑛</m:t>
                          </m:r>
                        </m:den>
                      </m:f>
                      <m:r>
                        <a:rPr lang="en-US" b="0" i="1" smtClean="0">
                          <a:latin typeface="Cambria Math" panose="02040503050406030204" pitchFamily="18" charset="0"/>
                          <a:ea typeface="Cambria Math"/>
                        </a:rPr>
                        <m:t>)</m:t>
                      </m:r>
                      <m:r>
                        <a:rPr lang="en-US" b="0" i="1" smtClean="0">
                          <a:latin typeface="Cambria Math"/>
                          <a:ea typeface="Cambria Math"/>
                        </a:rPr>
                        <m:t>=1760 </m:t>
                      </m:r>
                      <m:r>
                        <a:rPr lang="en-US" b="0" i="1" smtClean="0">
                          <a:latin typeface="Cambria Math"/>
                          <a:ea typeface="Cambria Math"/>
                        </a:rPr>
                        <m:t>𝑝𝑙𝑓</m:t>
                      </m:r>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436"/>
                </a:stretch>
              </a:blipFill>
            </p:spPr>
            <p:txBody>
              <a:bodyPr/>
              <a:lstStyle/>
              <a:p>
                <a:r>
                  <a:rPr lang="en-US">
                    <a:noFill/>
                  </a:rPr>
                  <a:t> </a:t>
                </a:r>
              </a:p>
            </p:txBody>
          </p:sp>
        </mc:Fallback>
      </mc:AlternateContent>
    </p:spTree>
    <p:extLst>
      <p:ext uri="{BB962C8B-B14F-4D97-AF65-F5344CB8AC3E}">
        <p14:creationId xmlns:p14="http://schemas.microsoft.com/office/powerpoint/2010/main" val="425149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Engineered Design – Bird Blocking Example</a:t>
            </a:r>
          </a:p>
        </p:txBody>
      </p:sp>
      <p:sp>
        <p:nvSpPr>
          <p:cNvPr id="3" name="Content Placeholder 2"/>
          <p:cNvSpPr>
            <a:spLocks noGrp="1"/>
          </p:cNvSpPr>
          <p:nvPr>
            <p:ph sz="half" idx="1"/>
          </p:nvPr>
        </p:nvSpPr>
        <p:spPr/>
        <p:txBody>
          <a:bodyPr>
            <a:normAutofit fontScale="70000" lnSpcReduction="20000"/>
          </a:bodyPr>
          <a:lstStyle/>
          <a:p>
            <a:r>
              <a:rPr lang="en-US" dirty="0" smtClean="0"/>
              <a:t>According to the APA’s </a:t>
            </a:r>
            <a:r>
              <a:rPr lang="en-US" i="1" dirty="0" smtClean="0"/>
              <a:t>Introduction to Lateral Design, </a:t>
            </a:r>
            <a:r>
              <a:rPr lang="en-US" dirty="0" smtClean="0"/>
              <a:t>the highest recommended load listed is 820 plf for roof diaphragms and 870 plf for shear walls. </a:t>
            </a:r>
          </a:p>
          <a:p>
            <a:r>
              <a:rPr lang="en-US" dirty="0" smtClean="0"/>
              <a:t>Therefore, even a low grade “bird block” with a large horizontal ventilation opening is adequate, provided the building designer properly details the roof-to-block and the block-to-wall connections. </a:t>
            </a:r>
          </a:p>
          <a:p>
            <a:pPr marL="0" indent="0">
              <a:buNone/>
            </a:pP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60075" y="1366496"/>
            <a:ext cx="4038600" cy="249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086600" y="3177400"/>
            <a:ext cx="3048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3226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Design – Bird Blocking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smtClean="0"/>
                  <a:t>Bird blocks can also be designed with holes instead of a slot. </a:t>
                </a:r>
              </a:p>
              <a:p>
                <a:r>
                  <a:rPr lang="en-US" dirty="0" smtClean="0"/>
                  <a:t>The effective area is given by:</a:t>
                </a:r>
              </a:p>
              <a:p>
                <a:pPr lvl="1"/>
                <a14:m>
                  <m:oMath xmlns:m="http://schemas.openxmlformats.org/officeDocument/2006/math">
                    <m:r>
                      <m:rPr>
                        <m:sty m:val="p"/>
                      </m:rPr>
                      <a:rPr lang="en-US" sz="2900">
                        <a:latin typeface="Cambria Math"/>
                      </a:rPr>
                      <m:t>Area</m:t>
                    </m:r>
                    <m:r>
                      <a:rPr lang="en-US" sz="2900">
                        <a:latin typeface="Cambria Math"/>
                      </a:rPr>
                      <m:t>=</m:t>
                    </m:r>
                    <m:r>
                      <a:rPr lang="en-US" sz="2900" b="0" i="1" smtClean="0">
                        <a:latin typeface="Cambria Math" panose="02040503050406030204" pitchFamily="18" charset="0"/>
                      </a:rPr>
                      <m:t>(</m:t>
                    </m:r>
                    <m:r>
                      <a:rPr lang="en-US" sz="2900" i="1">
                        <a:latin typeface="Cambria Math"/>
                      </a:rPr>
                      <m:t>𝐿</m:t>
                    </m:r>
                    <m:r>
                      <a:rPr lang="en-US" sz="2900" i="1">
                        <a:latin typeface="Cambria Math"/>
                        <a:ea typeface="Cambria Math"/>
                      </a:rPr>
                      <m:t>∗</m:t>
                    </m:r>
                    <m:r>
                      <a:rPr lang="en-US" sz="2900" i="1">
                        <a:latin typeface="Cambria Math"/>
                      </a:rPr>
                      <m:t>𝐵</m:t>
                    </m:r>
                    <m:r>
                      <a:rPr lang="en-US" sz="2900" b="0" i="1" smtClean="0">
                        <a:latin typeface="Cambria Math" panose="02040503050406030204" pitchFamily="18" charset="0"/>
                      </a:rPr>
                      <m:t>)</m:t>
                    </m:r>
                    <m:r>
                      <a:rPr lang="en-US" sz="2900" i="1">
                        <a:latin typeface="Cambria Math"/>
                      </a:rPr>
                      <m:t>−</m:t>
                    </m:r>
                    <m:r>
                      <a:rPr lang="en-US" sz="2900" b="0" i="1" smtClean="0">
                        <a:latin typeface="Cambria Math" panose="02040503050406030204" pitchFamily="18" charset="0"/>
                      </a:rPr>
                      <m:t>(</m:t>
                    </m:r>
                    <m:r>
                      <a:rPr lang="en-US" sz="2900" i="1">
                        <a:latin typeface="Cambria Math"/>
                      </a:rPr>
                      <m:t>𝑛</m:t>
                    </m:r>
                    <m:r>
                      <a:rPr lang="en-US" sz="2900" i="1">
                        <a:latin typeface="Cambria Math"/>
                        <a:ea typeface="Cambria Math"/>
                      </a:rPr>
                      <m:t>∗</m:t>
                    </m:r>
                    <m:r>
                      <a:rPr lang="en-US" sz="2900" i="1">
                        <a:latin typeface="Cambria Math"/>
                      </a:rPr>
                      <m:t>𝑑</m:t>
                    </m:r>
                    <m:r>
                      <a:rPr lang="en-US" sz="2900" i="1">
                        <a:latin typeface="Cambria Math"/>
                        <a:ea typeface="Cambria Math"/>
                      </a:rPr>
                      <m:t>∗</m:t>
                    </m:r>
                    <m:r>
                      <a:rPr lang="en-US" sz="2900" i="1">
                        <a:latin typeface="Cambria Math"/>
                      </a:rPr>
                      <m:t>𝐵</m:t>
                    </m:r>
                    <m:r>
                      <a:rPr lang="en-US" sz="2900" b="0" i="1" smtClean="0">
                        <a:latin typeface="Cambria Math" panose="02040503050406030204" pitchFamily="18" charset="0"/>
                      </a:rPr>
                      <m:t>)</m:t>
                    </m:r>
                  </m:oMath>
                </a14:m>
                <a:endParaRPr lang="en-US" sz="2900" dirty="0" smtClean="0"/>
              </a:p>
              <a:p>
                <a:pPr marL="0" indent="0" algn="ctr">
                  <a:buNone/>
                </a:pPr>
                <a:r>
                  <a:rPr lang="en-US" dirty="0" smtClean="0"/>
                  <a:t>where</a:t>
                </a:r>
                <a:r>
                  <a:rPr lang="en-US" dirty="0"/>
                  <a:t>:</a:t>
                </a:r>
              </a:p>
              <a:p>
                <a:pPr marL="0" indent="0" algn="ctr">
                  <a:buNone/>
                </a:pPr>
                <a:r>
                  <a:rPr lang="en-US" dirty="0"/>
                  <a:t>L = Length of block</a:t>
                </a:r>
              </a:p>
              <a:p>
                <a:pPr marL="0" indent="0" algn="ctr">
                  <a:buNone/>
                </a:pPr>
                <a:r>
                  <a:rPr lang="en-US" dirty="0"/>
                  <a:t>B = Breadth of the block</a:t>
                </a:r>
              </a:p>
              <a:p>
                <a:pPr marL="0" indent="0" algn="ctr">
                  <a:buNone/>
                </a:pPr>
                <a:r>
                  <a:rPr lang="en-US" dirty="0"/>
                  <a:t>d = Diameter of the hole</a:t>
                </a:r>
              </a:p>
              <a:p>
                <a:pPr marL="0" indent="0" algn="ctr">
                  <a:buNone/>
                </a:pPr>
                <a:r>
                  <a:rPr lang="en-US" dirty="0"/>
                  <a:t>n = Number of </a:t>
                </a:r>
                <a:r>
                  <a:rPr lang="en-US" dirty="0" smtClean="0"/>
                  <a:t>holes</a:t>
                </a:r>
              </a:p>
              <a:p>
                <a:r>
                  <a:rPr lang="en-US" dirty="0" smtClean="0"/>
                  <a:t>Higher effective area = higher shear transfer capacity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357" t="-2693" b="-1257"/>
                </a:stretch>
              </a:blipFill>
            </p:spPr>
            <p:txBody>
              <a:bodyPr/>
              <a:lstStyle/>
              <a:p>
                <a:r>
                  <a:rPr lang="en-US">
                    <a:noFill/>
                  </a:rPr>
                  <a:t> </a:t>
                </a:r>
              </a:p>
            </p:txBody>
          </p:sp>
        </mc:Fallback>
      </mc:AlternateContent>
      <p:pic>
        <p:nvPicPr>
          <p:cNvPr id="7" name="Picture 2" descr="http://www.russel-ray.com/stuff/attic-vent-9.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23327"/>
          <a:stretch/>
        </p:blipFill>
        <p:spPr bwMode="auto">
          <a:xfrm>
            <a:off x="5029200" y="1733550"/>
            <a:ext cx="3657600" cy="210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76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Design – Partial Height Blocking</a:t>
            </a:r>
            <a:endParaRPr lang="en-US" dirty="0"/>
          </a:p>
        </p:txBody>
      </p:sp>
      <p:sp>
        <p:nvSpPr>
          <p:cNvPr id="3" name="Content Placeholder 2"/>
          <p:cNvSpPr>
            <a:spLocks noGrp="1"/>
          </p:cNvSpPr>
          <p:nvPr>
            <p:ph sz="half" idx="1"/>
          </p:nvPr>
        </p:nvSpPr>
        <p:spPr>
          <a:xfrm>
            <a:off x="457200" y="1200150"/>
            <a:ext cx="4267200" cy="3505199"/>
          </a:xfrm>
        </p:spPr>
        <p:txBody>
          <a:bodyPr>
            <a:normAutofit fontScale="85000" lnSpcReduction="20000"/>
          </a:bodyPr>
          <a:lstStyle/>
          <a:p>
            <a:r>
              <a:rPr lang="en-US" dirty="0" smtClean="0"/>
              <a:t>Partial Height blocking is illustrated in the IRC. </a:t>
            </a:r>
          </a:p>
          <a:p>
            <a:r>
              <a:rPr lang="en-US" dirty="0" smtClean="0"/>
              <a:t>In some cases it may be used to leave room for insulation baffles. </a:t>
            </a:r>
          </a:p>
          <a:p>
            <a:r>
              <a:rPr lang="en-US" dirty="0" smtClean="0"/>
              <a:t>Per </a:t>
            </a:r>
            <a:r>
              <a:rPr lang="en-US" dirty="0" smtClean="0">
                <a:hlinkClick r:id="rId2"/>
              </a:rPr>
              <a:t>IRC R806.3</a:t>
            </a:r>
            <a:r>
              <a:rPr lang="en-US" dirty="0" smtClean="0"/>
              <a:t>, a minimum of 1” space must be provided between insulation and the roof sheathing at the location of the vent. </a:t>
            </a:r>
          </a:p>
        </p:txBody>
      </p:sp>
      <p:pic>
        <p:nvPicPr>
          <p:cNvPr id="11" name="Content Placeholder 10" descr="C:\Users\kmuich\AppData\Local\Temp\ScreenClip.pn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204135"/>
            <a:ext cx="4038600" cy="3386104"/>
          </a:xfrm>
        </p:spPr>
      </p:pic>
    </p:spTree>
    <p:extLst>
      <p:ext uri="{BB962C8B-B14F-4D97-AF65-F5344CB8AC3E}">
        <p14:creationId xmlns:p14="http://schemas.microsoft.com/office/powerpoint/2010/main" val="388870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Design – Partial Height Blocking</a:t>
            </a:r>
            <a:endParaRPr lang="en-US" dirty="0"/>
          </a:p>
        </p:txBody>
      </p:sp>
      <p:sp>
        <p:nvSpPr>
          <p:cNvPr id="3" name="Content Placeholder 2"/>
          <p:cNvSpPr>
            <a:spLocks noGrp="1"/>
          </p:cNvSpPr>
          <p:nvPr>
            <p:ph sz="half" idx="1"/>
          </p:nvPr>
        </p:nvSpPr>
        <p:spPr>
          <a:xfrm>
            <a:off x="457200" y="1200150"/>
            <a:ext cx="4343400" cy="3505199"/>
          </a:xfrm>
        </p:spPr>
        <p:txBody>
          <a:bodyPr>
            <a:normAutofit fontScale="85000" lnSpcReduction="20000"/>
          </a:bodyPr>
          <a:lstStyle/>
          <a:p>
            <a:r>
              <a:rPr lang="en-US" dirty="0" smtClean="0"/>
              <a:t>The use of Partial Height Blocking relies on both weak-axis bending and cross-grain bending of the top chord member of trusses to transfer lateral forces from the roof diaphragm to the wall below. </a:t>
            </a:r>
          </a:p>
          <a:p>
            <a:r>
              <a:rPr lang="en-US" dirty="0" smtClean="0"/>
              <a:t>Section 3.8.2 of the NDS recommends avoiding “designs that induce stress perpendicular to grain”. </a:t>
            </a:r>
            <a:endParaRPr lang="en-US" dirty="0"/>
          </a:p>
        </p:txBody>
      </p:sp>
      <p:pic>
        <p:nvPicPr>
          <p:cNvPr id="11" name="Content Placeholder 10" descr="C:\Users\kmuich\AppData\Local\Temp\ScreenClip.pn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204135"/>
            <a:ext cx="4038600" cy="3386104"/>
          </a:xfrm>
        </p:spPr>
      </p:pic>
    </p:spTree>
    <p:extLst>
      <p:ext uri="{BB962C8B-B14F-4D97-AF65-F5344CB8AC3E}">
        <p14:creationId xmlns:p14="http://schemas.microsoft.com/office/powerpoint/2010/main" val="893022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Engineered Design – Partial Height Blocking</a:t>
            </a:r>
            <a:endParaRPr lang="en-US" dirty="0"/>
          </a:p>
        </p:txBody>
      </p:sp>
      <p:sp>
        <p:nvSpPr>
          <p:cNvPr id="3" name="Content Placeholder 2"/>
          <p:cNvSpPr>
            <a:spLocks noGrp="1"/>
          </p:cNvSpPr>
          <p:nvPr>
            <p:ph sz="half" idx="1"/>
          </p:nvPr>
        </p:nvSpPr>
        <p:spPr>
          <a:xfrm>
            <a:off x="457200" y="1200150"/>
            <a:ext cx="4191000" cy="3505199"/>
          </a:xfrm>
        </p:spPr>
        <p:txBody>
          <a:bodyPr>
            <a:normAutofit fontScale="77500" lnSpcReduction="20000"/>
          </a:bodyPr>
          <a:lstStyle/>
          <a:p>
            <a:r>
              <a:rPr lang="en-US" dirty="0" smtClean="0"/>
              <a:t>HUD tested lateral </a:t>
            </a:r>
            <a:r>
              <a:rPr lang="en-US" dirty="0"/>
              <a:t>force transfer from </a:t>
            </a:r>
            <a:r>
              <a:rPr lang="en-US" dirty="0" smtClean="0"/>
              <a:t>roof </a:t>
            </a:r>
            <a:r>
              <a:rPr lang="en-US" dirty="0"/>
              <a:t>diaphragm </a:t>
            </a:r>
            <a:r>
              <a:rPr lang="en-US" dirty="0" smtClean="0"/>
              <a:t>system to </a:t>
            </a:r>
            <a:r>
              <a:rPr lang="en-US" dirty="0"/>
              <a:t>braced </a:t>
            </a:r>
            <a:r>
              <a:rPr lang="en-US" dirty="0" smtClean="0"/>
              <a:t>walls. </a:t>
            </a:r>
          </a:p>
          <a:p>
            <a:r>
              <a:rPr lang="en-US" dirty="0" smtClean="0"/>
              <a:t>The absence </a:t>
            </a:r>
            <a:r>
              <a:rPr lang="en-US" dirty="0"/>
              <a:t>of failure of the top chord due to cross-grain </a:t>
            </a:r>
            <a:r>
              <a:rPr lang="en-US" dirty="0" smtClean="0"/>
              <a:t>bending indicated yielding </a:t>
            </a:r>
            <a:r>
              <a:rPr lang="en-US" dirty="0"/>
              <a:t>and ductile overall response. </a:t>
            </a:r>
          </a:p>
          <a:p>
            <a:r>
              <a:rPr lang="en-US" dirty="0"/>
              <a:t>The tests used no blocking, and are therefore conservative compared with a raised-heel truss with Partial Height Blocking</a:t>
            </a:r>
            <a:r>
              <a:rPr lang="en-US" dirty="0" smtClean="0"/>
              <a:t>.</a:t>
            </a:r>
          </a:p>
          <a:p>
            <a:endParaRPr lang="en-US" dirty="0" smtClean="0"/>
          </a:p>
        </p:txBody>
      </p:sp>
      <p:pic>
        <p:nvPicPr>
          <p:cNvPr id="7"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tretch/>
        </p:blipFill>
        <p:spPr>
          <a:xfrm>
            <a:off x="4648200" y="1944258"/>
            <a:ext cx="4038600" cy="1905859"/>
          </a:xfrm>
        </p:spPr>
      </p:pic>
    </p:spTree>
    <p:extLst>
      <p:ext uri="{BB962C8B-B14F-4D97-AF65-F5344CB8AC3E}">
        <p14:creationId xmlns:p14="http://schemas.microsoft.com/office/powerpoint/2010/main" val="221200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This presentation covers code requirements (IRC, IBC) and alternate engineered designs and capacities, including: </a:t>
            </a:r>
          </a:p>
          <a:p>
            <a:pPr lvl="1"/>
            <a:r>
              <a:rPr lang="en-US" dirty="0" smtClean="0"/>
              <a:t>Heel/bird blocking</a:t>
            </a:r>
          </a:p>
          <a:p>
            <a:pPr lvl="1"/>
            <a:r>
              <a:rPr lang="en-US" dirty="0" smtClean="0"/>
              <a:t>Partial height blocking </a:t>
            </a:r>
          </a:p>
          <a:p>
            <a:pPr lvl="1"/>
            <a:r>
              <a:rPr lang="en-US" dirty="0" smtClean="0"/>
              <a:t>Panel blocking</a:t>
            </a:r>
            <a:br>
              <a:rPr lang="en-US" dirty="0" smtClean="0"/>
            </a:b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428750"/>
            <a:ext cx="1828800" cy="907020"/>
          </a:xfrm>
          <a:prstGeom prst="rect">
            <a:avLst/>
          </a:prstGeom>
          <a:noFill/>
          <a:ln>
            <a:noFill/>
          </a:ln>
        </p:spPr>
      </p:pic>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51821"/>
          <a:stretch/>
        </p:blipFill>
        <p:spPr>
          <a:xfrm>
            <a:off x="7010400" y="2190750"/>
            <a:ext cx="1828800" cy="1791301"/>
          </a:xfrm>
          <a:prstGeom prst="rect">
            <a:avLst/>
          </a:prstGeom>
        </p:spPr>
      </p:pic>
      <p:pic>
        <p:nvPicPr>
          <p:cNvPr id="8"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t="21028" r="60553" b="21957"/>
          <a:stretch/>
        </p:blipFill>
        <p:spPr>
          <a:xfrm>
            <a:off x="4953000" y="2724150"/>
            <a:ext cx="1828800" cy="1570261"/>
          </a:xfrm>
          <a:prstGeom prst="rect">
            <a:avLst/>
          </a:prstGeom>
        </p:spPr>
      </p:pic>
    </p:spTree>
    <p:extLst>
      <p:ext uri="{BB962C8B-B14F-4D97-AF65-F5344CB8AC3E}">
        <p14:creationId xmlns:p14="http://schemas.microsoft.com/office/powerpoint/2010/main" val="3257024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Partial Height Blocking</a:t>
            </a:r>
          </a:p>
        </p:txBody>
      </p:sp>
      <p:sp>
        <p:nvSpPr>
          <p:cNvPr id="6" name="Content Placeholder 5"/>
          <p:cNvSpPr>
            <a:spLocks noGrp="1"/>
          </p:cNvSpPr>
          <p:nvPr>
            <p:ph sz="half" idx="1"/>
          </p:nvPr>
        </p:nvSpPr>
        <p:spPr/>
        <p:txBody>
          <a:bodyPr>
            <a:normAutofit fontScale="77500" lnSpcReduction="20000"/>
          </a:bodyPr>
          <a:lstStyle/>
          <a:p>
            <a:r>
              <a:rPr lang="en-US" dirty="0" smtClean="0"/>
              <a:t>Testing </a:t>
            </a:r>
            <a:r>
              <a:rPr lang="en-US" dirty="0"/>
              <a:t>yielded a maximum lateral force transfer of about 570 </a:t>
            </a:r>
            <a:r>
              <a:rPr lang="en-US" dirty="0" smtClean="0"/>
              <a:t>lb/truss</a:t>
            </a:r>
            <a:r>
              <a:rPr lang="en-US" dirty="0"/>
              <a:t>. </a:t>
            </a:r>
          </a:p>
          <a:p>
            <a:r>
              <a:rPr lang="en-US" dirty="0"/>
              <a:t>Applying a safety factor of 2.5 results in a </a:t>
            </a:r>
            <a:r>
              <a:rPr lang="en-US" dirty="0" smtClean="0"/>
              <a:t>design value of 228 lb/truss for </a:t>
            </a:r>
            <a:r>
              <a:rPr lang="en-US" dirty="0"/>
              <a:t>in-plane shear transfer for the “Partial Height Blocking only” detail. </a:t>
            </a:r>
            <a:endParaRPr lang="en-US" dirty="0" smtClean="0"/>
          </a:p>
          <a:p>
            <a:r>
              <a:rPr lang="en-US" dirty="0" smtClean="0"/>
              <a:t>With trusses spaced 24” o.c., the </a:t>
            </a:r>
            <a:r>
              <a:rPr lang="en-US" dirty="0"/>
              <a:t>design unit shear in the roof diaphragm </a:t>
            </a:r>
            <a:r>
              <a:rPr lang="en-US" dirty="0" smtClean="0"/>
              <a:t>will be 114 plf.</a:t>
            </a:r>
            <a:endParaRPr lang="en-US" dirty="0"/>
          </a:p>
          <a:p>
            <a:endParaRPr lang="en-US" dirty="0" smtClean="0"/>
          </a:p>
          <a:p>
            <a:endParaRPr lang="en-US" dirty="0"/>
          </a:p>
        </p:txBody>
      </p:sp>
      <p:pic>
        <p:nvPicPr>
          <p:cNvPr id="8"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tretch/>
        </p:blipFill>
        <p:spPr>
          <a:xfrm>
            <a:off x="4648200" y="1944258"/>
            <a:ext cx="4038600" cy="1905859"/>
          </a:xfrm>
        </p:spPr>
      </p:pic>
    </p:spTree>
    <p:extLst>
      <p:ext uri="{BB962C8B-B14F-4D97-AF65-F5344CB8AC3E}">
        <p14:creationId xmlns:p14="http://schemas.microsoft.com/office/powerpoint/2010/main" val="253236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Engineered Design – Partial Height Blocking</a:t>
            </a:r>
            <a:endParaRPr lang="en-US" dirty="0"/>
          </a:p>
        </p:txBody>
      </p:sp>
      <p:sp>
        <p:nvSpPr>
          <p:cNvPr id="6" name="Content Placeholder 5"/>
          <p:cNvSpPr>
            <a:spLocks noGrp="1"/>
          </p:cNvSpPr>
          <p:nvPr>
            <p:ph sz="half" idx="1"/>
          </p:nvPr>
        </p:nvSpPr>
        <p:spPr/>
        <p:txBody>
          <a:bodyPr>
            <a:normAutofit lnSpcReduction="10000"/>
          </a:bodyPr>
          <a:lstStyle/>
          <a:p>
            <a:r>
              <a:rPr lang="en-US" sz="2800" dirty="0" smtClean="0"/>
              <a:t>A </a:t>
            </a:r>
            <a:r>
              <a:rPr lang="en-US" sz="2800" dirty="0"/>
              <a:t>span limit for roof diaphragm systems with partial-height blocking only </a:t>
            </a:r>
            <a:r>
              <a:rPr lang="en-US" sz="2800" dirty="0" smtClean="0"/>
              <a:t>can be determined per</a:t>
            </a:r>
            <a:r>
              <a:rPr lang="en-US" sz="2800" i="1" dirty="0" smtClean="0"/>
              <a:t> </a:t>
            </a:r>
            <a:r>
              <a:rPr lang="en-US" sz="2800" i="1" dirty="0"/>
              <a:t>IBC</a:t>
            </a:r>
            <a:r>
              <a:rPr lang="en-US" sz="2800" dirty="0"/>
              <a:t> Simplified Method / ASCE 7-10 Section 12.14 Simplified </a:t>
            </a:r>
            <a:r>
              <a:rPr lang="en-US" sz="2800" dirty="0" smtClean="0"/>
              <a:t>Method</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00150"/>
            <a:ext cx="2286000" cy="2973182"/>
          </a:xfrm>
          <a:prstGeom prst="rect">
            <a:avLst/>
          </a:prstGeom>
          <a:noFill/>
          <a:ln>
            <a:noFill/>
          </a:ln>
          <a:effectLst>
            <a:outerShdw blurRad="139700" dir="13500000" sx="102000" sy="102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59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Engineered Design – Partial Height Blocking</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92500" lnSpcReduction="20000"/>
              </a:bodyPr>
              <a:lstStyle/>
              <a:p>
                <a:r>
                  <a:rPr lang="en-US" sz="2800" dirty="0" smtClean="0"/>
                  <a:t>Take the following equation and substitute to solve for Roof Span:</a:t>
                </a:r>
                <a:endParaRPr lang="en-US" sz="2800" dirty="0"/>
              </a:p>
              <a:p>
                <a:pPr marL="914400" lvl="2" indent="0" algn="ctr">
                  <a:buNone/>
                </a:pPr>
                <a14:m>
                  <m:oMath xmlns:m="http://schemas.openxmlformats.org/officeDocument/2006/math">
                    <m:r>
                      <m:rPr>
                        <m:sty m:val="p"/>
                      </m:rPr>
                      <a:rPr lang="en-US" sz="2400" smtClean="0">
                        <a:latin typeface="Cambria Math"/>
                      </a:rPr>
                      <m:t>V</m:t>
                    </m:r>
                    <m:r>
                      <a:rPr lang="en-US" sz="2400">
                        <a:latin typeface="Cambria Math"/>
                      </a:rPr>
                      <m:t>=</m:t>
                    </m:r>
                    <m:r>
                      <a:rPr lang="en-US" sz="2400" smtClean="0">
                        <a:latin typeface="Cambria Math"/>
                      </a:rPr>
                      <m:t>1.2</m:t>
                    </m:r>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a:latin typeface="Cambria Math"/>
                                  </a:rPr>
                                  <m:t>𝑆</m:t>
                                </m:r>
                              </m:e>
                              <m:sub>
                                <m:r>
                                  <a:rPr lang="en-US" sz="2400">
                                    <a:latin typeface="Cambria Math"/>
                                  </a:rPr>
                                  <m:t>𝐷𝑆</m:t>
                                </m:r>
                              </m:sub>
                            </m:sSub>
                          </m:num>
                          <m:den>
                            <m:r>
                              <a:rPr lang="en-US" sz="2400" smtClean="0">
                                <a:latin typeface="Cambria Math"/>
                              </a:rPr>
                              <m:t>𝑅</m:t>
                            </m:r>
                          </m:den>
                        </m:f>
                      </m:e>
                    </m:d>
                    <m:r>
                      <a:rPr lang="en-US" sz="2400" smtClean="0">
                        <a:latin typeface="Cambria Math"/>
                      </a:rPr>
                      <m:t>∗</m:t>
                    </m:r>
                    <m:r>
                      <a:rPr lang="en-US" sz="2400" smtClean="0">
                        <a:latin typeface="Cambria Math"/>
                      </a:rPr>
                      <m:t>𝑊</m:t>
                    </m:r>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1</m:t>
                        </m:r>
                      </m:num>
                      <m:den>
                        <m:r>
                          <a:rPr lang="en-US" sz="2400" smtClean="0">
                            <a:latin typeface="Cambria Math"/>
                          </a:rPr>
                          <m:t>1.4</m:t>
                        </m:r>
                      </m:den>
                    </m:f>
                    <m:r>
                      <a:rPr lang="en-US" sz="2400" smtClean="0">
                        <a:latin typeface="Cambria Math"/>
                      </a:rPr>
                      <m:t>∗</m:t>
                    </m:r>
                    <m:sSub>
                      <m:sSubPr>
                        <m:ctrlPr>
                          <a:rPr lang="en-US" sz="2400" i="1" smtClean="0">
                            <a:latin typeface="Cambria Math" panose="02040503050406030204" pitchFamily="18" charset="0"/>
                          </a:rPr>
                        </m:ctrlPr>
                      </m:sSubPr>
                      <m:e>
                        <m:r>
                          <m:rPr>
                            <m:nor/>
                          </m:rPr>
                          <a:rPr lang="en-US" sz="2400" dirty="0"/>
                          <m:t>Ω</m:t>
                        </m:r>
                      </m:e>
                      <m:sub>
                        <m:r>
                          <m:rPr>
                            <m:sty m:val="p"/>
                          </m:rPr>
                          <a:rPr lang="en-US" sz="2400" b="0" i="0" smtClean="0">
                            <a:latin typeface="Cambria Math"/>
                          </a:rPr>
                          <m:t>o</m:t>
                        </m:r>
                      </m:sub>
                    </m:sSub>
                  </m:oMath>
                </a14:m>
                <a:r>
                  <a:rPr lang="en-US" sz="2100" dirty="0" smtClean="0"/>
                  <a:t> </a:t>
                </a:r>
              </a:p>
              <a:p>
                <a:pPr marL="514350" lvl="1" indent="0">
                  <a:buNone/>
                </a:pPr>
                <a:r>
                  <a:rPr lang="en-US" dirty="0" smtClean="0"/>
                  <a:t>where:</a:t>
                </a:r>
              </a:p>
              <a:p>
                <a:pPr lvl="2"/>
                <a:r>
                  <a:rPr lang="en-US" dirty="0" smtClean="0"/>
                  <a:t>V </a:t>
                </a:r>
                <a:r>
                  <a:rPr lang="en-US" dirty="0"/>
                  <a:t>= shear force per unit length at the roof diaphragm connection to the wall</a:t>
                </a:r>
              </a:p>
              <a:p>
                <a:pPr lvl="2"/>
                <a:r>
                  <a:rPr lang="en-US" dirty="0" smtClean="0"/>
                  <a:t>W </a:t>
                </a:r>
                <a:r>
                  <a:rPr lang="en-US" dirty="0"/>
                  <a:t>= ½ x (Roof Span) x (1-ft unit length along wall) x (D</a:t>
                </a:r>
                <a:r>
                  <a:rPr lang="en-US" baseline="-25000" dirty="0"/>
                  <a:t>r</a:t>
                </a:r>
                <a:r>
                  <a:rPr lang="en-US" dirty="0"/>
                  <a:t> of 15 psf dead load of roof-ceiling assembly) = D</a:t>
                </a:r>
                <a:r>
                  <a:rPr lang="en-US" baseline="-25000" dirty="0"/>
                  <a:t>r</a:t>
                </a:r>
                <a:r>
                  <a:rPr lang="en-US" dirty="0"/>
                  <a:t> x (Roof Span)</a:t>
                </a:r>
              </a:p>
              <a:p>
                <a:pPr lvl="2"/>
                <a:r>
                  <a:rPr lang="en-US" dirty="0" smtClean="0"/>
                  <a:t>R </a:t>
                </a:r>
                <a:r>
                  <a:rPr lang="en-US" dirty="0"/>
                  <a:t>= seismic response modifier = 6.5 </a:t>
                </a:r>
                <a:endParaRPr lang="en-US" dirty="0" smtClean="0"/>
              </a:p>
              <a:p>
                <a:pPr lvl="2"/>
                <a:r>
                  <a:rPr lang="en-US" dirty="0" smtClean="0"/>
                  <a:t>Ω</a:t>
                </a:r>
                <a:r>
                  <a:rPr lang="en-US" baseline="-25000" dirty="0" smtClean="0"/>
                  <a:t>o</a:t>
                </a:r>
                <a:r>
                  <a:rPr lang="en-US" dirty="0" smtClean="0"/>
                  <a:t> </a:t>
                </a:r>
                <a:r>
                  <a:rPr lang="en-US" dirty="0"/>
                  <a:t>= over-strength factor = 3.0</a:t>
                </a:r>
              </a:p>
              <a:p>
                <a:pPr lvl="2"/>
                <a:r>
                  <a:rPr lang="en-US" dirty="0"/>
                  <a:t>S</a:t>
                </a:r>
                <a:r>
                  <a:rPr lang="en-US" baseline="-25000" dirty="0"/>
                  <a:t>DS</a:t>
                </a:r>
                <a:r>
                  <a:rPr lang="en-US" dirty="0"/>
                  <a:t> = </a:t>
                </a:r>
                <a:r>
                  <a:rPr lang="en-US" dirty="0" smtClean="0"/>
                  <a:t>1.17, Assume  S</a:t>
                </a:r>
                <a:r>
                  <a:rPr lang="en-US" baseline="-25000" dirty="0" smtClean="0"/>
                  <a:t>S</a:t>
                </a:r>
                <a:r>
                  <a:rPr lang="en-US" dirty="0" smtClean="0"/>
                  <a:t> </a:t>
                </a:r>
                <a:r>
                  <a:rPr lang="en-US" dirty="0"/>
                  <a:t>= </a:t>
                </a:r>
                <a:r>
                  <a:rPr lang="en-US" dirty="0" smtClean="0"/>
                  <a:t>1.25</a:t>
                </a:r>
                <a:r>
                  <a:rPr lang="en-US" dirty="0"/>
                  <a:t>, Soil Site </a:t>
                </a:r>
                <a:r>
                  <a:rPr lang="en-US" dirty="0" smtClean="0"/>
                  <a:t>F= 1.4 , S</a:t>
                </a:r>
                <a:r>
                  <a:rPr lang="en-US" baseline="-25000" dirty="0" smtClean="0"/>
                  <a:t>DS</a:t>
                </a:r>
                <a:r>
                  <a:rPr lang="en-US" dirty="0" smtClean="0"/>
                  <a:t> = 2/3 </a:t>
                </a:r>
                <a:r>
                  <a:rPr lang="en-US" dirty="0"/>
                  <a:t>* </a:t>
                </a:r>
                <a:r>
                  <a:rPr lang="en-US" dirty="0" smtClean="0"/>
                  <a:t>F</a:t>
                </a:r>
                <a:r>
                  <a:rPr lang="en-US" baseline="-25000" dirty="0" smtClean="0"/>
                  <a:t>a</a:t>
                </a:r>
                <a:r>
                  <a:rPr lang="en-US" dirty="0" smtClean="0"/>
                  <a:t> * S</a:t>
                </a:r>
                <a:r>
                  <a:rPr lang="en-US" baseline="-25000" dirty="0" smtClean="0"/>
                  <a:t>s</a:t>
                </a:r>
                <a:endParaRPr lang="en-US" baseline="-25000" dirty="0"/>
              </a:p>
              <a:p>
                <a:pPr lvl="2"/>
                <a:r>
                  <a:rPr lang="en-US" dirty="0"/>
                  <a:t>1/1.4 = factor to convert from strength design force to ASD design force level.</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1111" t="-3591"/>
                </a:stretch>
              </a:blipFill>
            </p:spPr>
            <p:txBody>
              <a:bodyPr/>
              <a:lstStyle/>
              <a:p>
                <a:r>
                  <a:rPr lang="en-US">
                    <a:noFill/>
                  </a:rPr>
                  <a:t> </a:t>
                </a:r>
              </a:p>
            </p:txBody>
          </p:sp>
        </mc:Fallback>
      </mc:AlternateContent>
    </p:spTree>
    <p:extLst>
      <p:ext uri="{BB962C8B-B14F-4D97-AF65-F5344CB8AC3E}">
        <p14:creationId xmlns:p14="http://schemas.microsoft.com/office/powerpoint/2010/main" val="1248981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Partial Height Blocking</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92500" lnSpcReduction="10000"/>
              </a:bodyPr>
              <a:lstStyle/>
              <a:p>
                <a:r>
                  <a:rPr lang="en-US" dirty="0" smtClean="0"/>
                  <a:t>Given a design unit shear, V, of 114 plf, the span limit will be:</a:t>
                </a:r>
              </a:p>
              <a:p>
                <a:endParaRPr lang="en-US" dirty="0" smtClean="0"/>
              </a:p>
              <a:p>
                <a:pPr marL="0" indent="0" algn="ctr">
                  <a:buNone/>
                </a:pPr>
                <a14:m>
                  <m:oMathPara xmlns:m="http://schemas.openxmlformats.org/officeDocument/2006/math">
                    <m:oMathParaPr>
                      <m:jc m:val="center"/>
                    </m:oMathParaPr>
                    <m:oMath xmlns:m="http://schemas.openxmlformats.org/officeDocument/2006/math">
                      <m:r>
                        <m:rPr>
                          <m:sty m:val="p"/>
                        </m:rPr>
                        <a:rPr lang="en-US" sz="1900" smtClean="0">
                          <a:latin typeface="Cambria Math"/>
                        </a:rPr>
                        <m:t>R</m:t>
                      </m:r>
                      <m:r>
                        <m:rPr>
                          <m:sty m:val="p"/>
                        </m:rPr>
                        <a:rPr lang="en-US" sz="1900" b="0" i="0" smtClean="0">
                          <a:latin typeface="Cambria Math"/>
                        </a:rPr>
                        <m:t>oof</m:t>
                      </m:r>
                      <m:r>
                        <a:rPr lang="en-US" sz="1900" b="0" i="0" smtClean="0">
                          <a:latin typeface="Cambria Math"/>
                        </a:rPr>
                        <m:t> </m:t>
                      </m:r>
                      <m:r>
                        <m:rPr>
                          <m:sty m:val="p"/>
                        </m:rPr>
                        <a:rPr lang="en-US" sz="1900" b="0" i="0" smtClean="0">
                          <a:latin typeface="Cambria Math"/>
                        </a:rPr>
                        <m:t>Span</m:t>
                      </m:r>
                      <m:r>
                        <a:rPr lang="en-US" sz="1900">
                          <a:latin typeface="Cambria Math"/>
                        </a:rPr>
                        <m:t>=</m:t>
                      </m:r>
                      <m:f>
                        <m:fPr>
                          <m:ctrlPr>
                            <a:rPr lang="en-US" sz="1900" i="1" smtClean="0">
                              <a:latin typeface="Cambria Math" panose="02040503050406030204" pitchFamily="18" charset="0"/>
                            </a:rPr>
                          </m:ctrlPr>
                        </m:fPr>
                        <m:num>
                          <m:r>
                            <a:rPr lang="en-US" sz="1900">
                              <a:latin typeface="Cambria Math"/>
                            </a:rPr>
                            <m:t>2∗1.4∗</m:t>
                          </m:r>
                          <m:r>
                            <m:rPr>
                              <m:sty m:val="p"/>
                            </m:rPr>
                            <a:rPr lang="en-US" sz="1900">
                              <a:latin typeface="Cambria Math"/>
                            </a:rPr>
                            <m:t>V</m:t>
                          </m:r>
                          <m:r>
                            <a:rPr lang="en-US" sz="1900">
                              <a:latin typeface="Cambria Math"/>
                            </a:rPr>
                            <m:t>∗</m:t>
                          </m:r>
                          <m:r>
                            <a:rPr lang="en-US" sz="1900" i="1">
                              <a:latin typeface="Cambria Math"/>
                            </a:rPr>
                            <m:t>𝑅</m:t>
                          </m:r>
                        </m:num>
                        <m:den>
                          <m:r>
                            <a:rPr lang="en-US" sz="1900" b="0" i="1" smtClean="0">
                              <a:latin typeface="Cambria Math"/>
                            </a:rPr>
                            <m:t>[</m:t>
                          </m:r>
                          <m:d>
                            <m:dPr>
                              <m:ctrlPr>
                                <a:rPr lang="en-US" sz="1900" b="0" i="1" smtClean="0">
                                  <a:latin typeface="Cambria Math" panose="02040503050406030204" pitchFamily="18" charset="0"/>
                                </a:rPr>
                              </m:ctrlPr>
                            </m:dPr>
                            <m:e>
                              <m:r>
                                <a:rPr lang="en-US" sz="1900" b="0" i="1" smtClean="0">
                                  <a:latin typeface="Cambria Math"/>
                                </a:rPr>
                                <m:t>1.2∗</m:t>
                              </m:r>
                              <m:sSub>
                                <m:sSubPr>
                                  <m:ctrlPr>
                                    <a:rPr lang="en-US" sz="1900" i="1">
                                      <a:latin typeface="Cambria Math" panose="02040503050406030204" pitchFamily="18" charset="0"/>
                                    </a:rPr>
                                  </m:ctrlPr>
                                </m:sSubPr>
                                <m:e>
                                  <m:r>
                                    <a:rPr lang="en-US" sz="1900" i="1">
                                      <a:latin typeface="Cambria Math"/>
                                    </a:rPr>
                                    <m:t>𝑆</m:t>
                                  </m:r>
                                </m:e>
                                <m:sub>
                                  <m:r>
                                    <a:rPr lang="en-US" sz="1900" i="1">
                                      <a:latin typeface="Cambria Math"/>
                                    </a:rPr>
                                    <m:t>𝐷𝑆</m:t>
                                  </m:r>
                                </m:sub>
                              </m:sSub>
                              <m:r>
                                <a:rPr lang="en-US" sz="1900" b="0" i="1" smtClean="0">
                                  <a:latin typeface="Cambria Math"/>
                                </a:rPr>
                                <m:t>∗</m:t>
                              </m:r>
                              <m:sSub>
                                <m:sSubPr>
                                  <m:ctrlPr>
                                    <a:rPr lang="en-US" sz="1900" b="0" i="1" smtClean="0">
                                      <a:latin typeface="Cambria Math" panose="02040503050406030204" pitchFamily="18" charset="0"/>
                                    </a:rPr>
                                  </m:ctrlPr>
                                </m:sSubPr>
                                <m:e>
                                  <m:r>
                                    <a:rPr lang="en-US" sz="1900" b="0" i="1" smtClean="0">
                                      <a:latin typeface="Cambria Math"/>
                                    </a:rPr>
                                    <m:t>𝐷</m:t>
                                  </m:r>
                                </m:e>
                                <m:sub>
                                  <m:r>
                                    <a:rPr lang="en-US" sz="1900" b="0" i="1" smtClean="0">
                                      <a:latin typeface="Cambria Math"/>
                                    </a:rPr>
                                    <m:t>𝑟</m:t>
                                  </m:r>
                                </m:sub>
                              </m:sSub>
                            </m:e>
                          </m:d>
                          <m:r>
                            <a:rPr lang="en-US" sz="1900" b="0" i="1" smtClean="0">
                              <a:latin typeface="Cambria Math"/>
                            </a:rPr>
                            <m:t>∗</m:t>
                          </m:r>
                          <m:sSub>
                            <m:sSubPr>
                              <m:ctrlPr>
                                <a:rPr lang="en-US" sz="1900" i="1">
                                  <a:latin typeface="Cambria Math" panose="02040503050406030204" pitchFamily="18" charset="0"/>
                                  <a:ea typeface="Cambria Math"/>
                                </a:rPr>
                              </m:ctrlPr>
                            </m:sSubPr>
                            <m:e>
                              <m:r>
                                <m:rPr>
                                  <m:nor/>
                                </m:rPr>
                                <a:rPr lang="en-US" sz="1900" dirty="0">
                                  <a:latin typeface="Cambria Math" panose="02040503050406030204" pitchFamily="18" charset="0"/>
                                  <a:ea typeface="Cambria Math" panose="02040503050406030204" pitchFamily="18" charset="0"/>
                                </a:rPr>
                                <m:t>Ω</m:t>
                              </m:r>
                            </m:e>
                            <m:sub>
                              <m:r>
                                <a:rPr lang="en-US" sz="1900" i="1">
                                  <a:latin typeface="Cambria Math"/>
                                  <a:ea typeface="Cambria Math"/>
                                </a:rPr>
                                <m:t>0</m:t>
                              </m:r>
                            </m:sub>
                          </m:sSub>
                          <m:r>
                            <a:rPr lang="en-US" sz="1900" b="0" i="1" smtClean="0">
                              <a:latin typeface="Cambria Math"/>
                              <a:ea typeface="Cambria Math"/>
                            </a:rPr>
                            <m:t>]</m:t>
                          </m:r>
                        </m:den>
                      </m:f>
                    </m:oMath>
                  </m:oMathPara>
                </a14:m>
                <a:endParaRPr lang="en-US" dirty="0" smtClean="0"/>
              </a:p>
              <a:p>
                <a:pPr marL="0" indent="0" algn="ctr">
                  <a:buNone/>
                </a:pPr>
                <a:endParaRPr lang="en-US" dirty="0" smtClean="0"/>
              </a:p>
              <a:p>
                <a:pPr marL="0" indent="0" algn="ctr">
                  <a:buNone/>
                </a:pPr>
                <a14:m>
                  <m:oMathPara xmlns:m="http://schemas.openxmlformats.org/officeDocument/2006/math">
                    <m:oMathParaPr>
                      <m:jc m:val="centerGroup"/>
                    </m:oMathParaPr>
                    <m:oMath xmlns:m="http://schemas.openxmlformats.org/officeDocument/2006/math">
                      <m:r>
                        <m:rPr>
                          <m:sty m:val="p"/>
                        </m:rPr>
                        <a:rPr lang="en-US" sz="1900" smtClean="0">
                          <a:latin typeface="Cambria Math"/>
                        </a:rPr>
                        <m:t>Roof</m:t>
                      </m:r>
                      <m:r>
                        <a:rPr lang="en-US" sz="1900" smtClean="0">
                          <a:latin typeface="Cambria Math"/>
                        </a:rPr>
                        <m:t> </m:t>
                      </m:r>
                      <m:r>
                        <m:rPr>
                          <m:sty m:val="p"/>
                        </m:rPr>
                        <a:rPr lang="en-US" sz="1900" smtClean="0">
                          <a:latin typeface="Cambria Math"/>
                        </a:rPr>
                        <m:t>Span</m:t>
                      </m:r>
                      <m:r>
                        <a:rPr lang="en-US" sz="1900">
                          <a:latin typeface="Cambria Math"/>
                        </a:rPr>
                        <m:t>=</m:t>
                      </m:r>
                      <m:f>
                        <m:fPr>
                          <m:ctrlPr>
                            <a:rPr lang="en-US" sz="1900" i="1">
                              <a:latin typeface="Cambria Math" panose="02040503050406030204" pitchFamily="18" charset="0"/>
                            </a:rPr>
                          </m:ctrlPr>
                        </m:fPr>
                        <m:num>
                          <m:r>
                            <a:rPr lang="en-US" sz="1900">
                              <a:latin typeface="Cambria Math"/>
                            </a:rPr>
                            <m:t>2∗1.4∗</m:t>
                          </m:r>
                          <m:r>
                            <a:rPr lang="en-US" sz="1900" b="0" i="0" smtClean="0">
                              <a:latin typeface="Cambria Math"/>
                            </a:rPr>
                            <m:t>114 </m:t>
                          </m:r>
                          <m:r>
                            <m:rPr>
                              <m:sty m:val="p"/>
                            </m:rPr>
                            <a:rPr lang="en-US" sz="1900" b="0" i="0" smtClean="0">
                              <a:latin typeface="Cambria Math"/>
                            </a:rPr>
                            <m:t>plf</m:t>
                          </m:r>
                          <m:r>
                            <a:rPr lang="en-US" sz="1900">
                              <a:latin typeface="Cambria Math"/>
                            </a:rPr>
                            <m:t>∗</m:t>
                          </m:r>
                          <m:r>
                            <a:rPr lang="en-US" sz="1900" b="0" i="1" smtClean="0">
                              <a:latin typeface="Cambria Math"/>
                            </a:rPr>
                            <m:t>6.5</m:t>
                          </m:r>
                        </m:num>
                        <m:den>
                          <m:r>
                            <a:rPr lang="en-US" sz="1900" i="1">
                              <a:latin typeface="Cambria Math"/>
                            </a:rPr>
                            <m:t>[</m:t>
                          </m:r>
                          <m:d>
                            <m:dPr>
                              <m:ctrlPr>
                                <a:rPr lang="en-US" sz="1900" i="1">
                                  <a:latin typeface="Cambria Math" panose="02040503050406030204" pitchFamily="18" charset="0"/>
                                </a:rPr>
                              </m:ctrlPr>
                            </m:dPr>
                            <m:e>
                              <m:r>
                                <a:rPr lang="en-US" sz="1900" i="1">
                                  <a:latin typeface="Cambria Math"/>
                                </a:rPr>
                                <m:t>1.2∗</m:t>
                              </m:r>
                              <m:r>
                                <a:rPr lang="en-US" sz="1900" b="0" i="1" smtClean="0">
                                  <a:latin typeface="Cambria Math"/>
                                </a:rPr>
                                <m:t>1.17</m:t>
                              </m:r>
                              <m:r>
                                <a:rPr lang="en-US" sz="1900" i="1">
                                  <a:latin typeface="Cambria Math"/>
                                </a:rPr>
                                <m:t>∗</m:t>
                              </m:r>
                              <m:r>
                                <a:rPr lang="en-US" sz="1900" b="0" i="1" smtClean="0">
                                  <a:latin typeface="Cambria Math"/>
                                </a:rPr>
                                <m:t>15 </m:t>
                              </m:r>
                              <m:r>
                                <a:rPr lang="en-US" sz="1900" b="0" i="1" smtClean="0">
                                  <a:latin typeface="Cambria Math"/>
                                </a:rPr>
                                <m:t>𝑝𝑠𝑓</m:t>
                              </m:r>
                            </m:e>
                          </m:d>
                          <m:r>
                            <a:rPr lang="en-US" sz="1900" i="1">
                              <a:latin typeface="Cambria Math"/>
                            </a:rPr>
                            <m:t>∗</m:t>
                          </m:r>
                          <m:r>
                            <a:rPr lang="en-US" sz="1900" b="0" i="1" smtClean="0">
                              <a:latin typeface="Cambria Math"/>
                              <a:ea typeface="Cambria Math"/>
                            </a:rPr>
                            <m:t>3</m:t>
                          </m:r>
                          <m:r>
                            <a:rPr lang="en-US" sz="1900" i="1">
                              <a:latin typeface="Cambria Math"/>
                              <a:ea typeface="Cambria Math"/>
                            </a:rPr>
                            <m:t>]</m:t>
                          </m:r>
                        </m:den>
                      </m:f>
                      <m:r>
                        <a:rPr lang="en-US" sz="1900" b="0" i="1" smtClean="0">
                          <a:latin typeface="Cambria Math"/>
                          <a:ea typeface="Cambria Math"/>
                        </a:rPr>
                        <m:t>=</m:t>
                      </m:r>
                      <m:r>
                        <a:rPr lang="en-US" sz="1900" b="1" i="1" smtClean="0">
                          <a:latin typeface="Cambria Math"/>
                          <a:ea typeface="Cambria Math"/>
                        </a:rPr>
                        <m:t>𝟑</m:t>
                      </m:r>
                      <m:r>
                        <a:rPr lang="en-US" sz="1900" b="1" i="1" smtClean="0">
                          <a:latin typeface="Cambria Math" panose="02040503050406030204" pitchFamily="18" charset="0"/>
                          <a:ea typeface="Cambria Math"/>
                        </a:rPr>
                        <m:t>𝟑</m:t>
                      </m:r>
                      <m:r>
                        <a:rPr lang="en-US" sz="1900" b="1" i="1" smtClean="0">
                          <a:latin typeface="Cambria Math"/>
                          <a:ea typeface="Cambria Math"/>
                        </a:rPr>
                        <m:t> </m:t>
                      </m:r>
                      <m:r>
                        <a:rPr lang="en-US" sz="1900" b="1" i="1" smtClean="0">
                          <a:latin typeface="Cambria Math"/>
                          <a:ea typeface="Cambria Math"/>
                        </a:rPr>
                        <m:t>𝒇𝒕</m:t>
                      </m:r>
                    </m:oMath>
                  </m:oMathPara>
                </a14:m>
                <a:endParaRPr lang="en-US" sz="1900" dirty="0"/>
              </a:p>
              <a:p>
                <a:r>
                  <a:rPr lang="en-US" dirty="0" smtClean="0"/>
                  <a:t>Thus, for </a:t>
                </a:r>
                <a:r>
                  <a:rPr lang="en-US" dirty="0"/>
                  <a:t>the stated design conditions, the “partial-height blocking only” detail provides adequate seismic shear force transfer </a:t>
                </a:r>
                <a:r>
                  <a:rPr lang="en-US" dirty="0" smtClean="0"/>
                  <a:t>for </a:t>
                </a:r>
                <a:r>
                  <a:rPr lang="en-US" dirty="0"/>
                  <a:t>roof clear spans up to 33 feet. </a:t>
                </a:r>
              </a:p>
              <a:p>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815" t="-2334" r="-148"/>
                </a:stretch>
              </a:blipFill>
            </p:spPr>
            <p:txBody>
              <a:bodyPr/>
              <a:lstStyle/>
              <a:p>
                <a:r>
                  <a:rPr lang="en-US">
                    <a:noFill/>
                  </a:rPr>
                  <a:t> </a:t>
                </a:r>
              </a:p>
            </p:txBody>
          </p:sp>
        </mc:Fallback>
      </mc:AlternateContent>
    </p:spTree>
    <p:extLst>
      <p:ext uri="{BB962C8B-B14F-4D97-AF65-F5344CB8AC3E}">
        <p14:creationId xmlns:p14="http://schemas.microsoft.com/office/powerpoint/2010/main" val="1334859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Partial Height Blocking</a:t>
            </a:r>
          </a:p>
        </p:txBody>
      </p:sp>
      <p:sp>
        <p:nvSpPr>
          <p:cNvPr id="6" name="Content Placeholder 5"/>
          <p:cNvSpPr>
            <a:spLocks noGrp="1"/>
          </p:cNvSpPr>
          <p:nvPr>
            <p:ph idx="1"/>
          </p:nvPr>
        </p:nvSpPr>
        <p:spPr/>
        <p:txBody>
          <a:bodyPr>
            <a:normAutofit lnSpcReduction="10000"/>
          </a:bodyPr>
          <a:lstStyle/>
          <a:p>
            <a:r>
              <a:rPr lang="en-US" dirty="0" smtClean="0"/>
              <a:t>A similar </a:t>
            </a:r>
            <a:r>
              <a:rPr lang="en-US" dirty="0"/>
              <a:t>equation can be developed for transfer of shear forces due to wind acting on the gable end of a roof. </a:t>
            </a:r>
            <a:endParaRPr lang="en-US" dirty="0" smtClean="0"/>
          </a:p>
          <a:p>
            <a:pPr lvl="1"/>
            <a:r>
              <a:rPr lang="en-US" dirty="0" smtClean="0"/>
              <a:t>Analysis </a:t>
            </a:r>
            <a:r>
              <a:rPr lang="en-US" dirty="0"/>
              <a:t>indicates that for a 120 mph Exposure B condition, the roof </a:t>
            </a:r>
            <a:r>
              <a:rPr lang="en-US" dirty="0" smtClean="0"/>
              <a:t>span </a:t>
            </a:r>
            <a:r>
              <a:rPr lang="en-US" dirty="0"/>
              <a:t>should be limited to </a:t>
            </a:r>
            <a:r>
              <a:rPr lang="en-US" b="1" dirty="0"/>
              <a:t>28 feet </a:t>
            </a:r>
            <a:r>
              <a:rPr lang="en-US" dirty="0"/>
              <a:t>for 12:12 gable roof pitch or </a:t>
            </a:r>
            <a:r>
              <a:rPr lang="en-US" b="1" dirty="0"/>
              <a:t>52 feet </a:t>
            </a:r>
            <a:r>
              <a:rPr lang="en-US" dirty="0"/>
              <a:t>for a 6:12 gable roof pitch or </a:t>
            </a:r>
            <a:r>
              <a:rPr lang="en-US" dirty="0" smtClean="0"/>
              <a:t>less </a:t>
            </a:r>
          </a:p>
          <a:p>
            <a:pPr lvl="2"/>
            <a:r>
              <a:rPr lang="en-US" dirty="0"/>
              <a:t>For gable roof pitches in between 12:12 and 6:12, the roof span limit can be scaled by interpolation (e.g., span limit of 40 feet for 9:12 gable roof pitch). </a:t>
            </a:r>
          </a:p>
          <a:p>
            <a:r>
              <a:rPr lang="en-US" dirty="0" smtClean="0"/>
              <a:t>For </a:t>
            </a:r>
            <a:r>
              <a:rPr lang="en-US" dirty="0"/>
              <a:t>hipped roofs, the span limits for wind should not control over seismic. </a:t>
            </a:r>
            <a:endParaRPr lang="en-US" dirty="0" smtClean="0"/>
          </a:p>
        </p:txBody>
      </p:sp>
    </p:spTree>
    <p:extLst>
      <p:ext uri="{BB962C8B-B14F-4D97-AF65-F5344CB8AC3E}">
        <p14:creationId xmlns:p14="http://schemas.microsoft.com/office/powerpoint/2010/main" val="1570065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Partial Height Blocking</a:t>
            </a:r>
          </a:p>
        </p:txBody>
      </p:sp>
      <p:sp>
        <p:nvSpPr>
          <p:cNvPr id="6" name="Content Placeholder 5"/>
          <p:cNvSpPr>
            <a:spLocks noGrp="1"/>
          </p:cNvSpPr>
          <p:nvPr>
            <p:ph sz="half" idx="1"/>
          </p:nvPr>
        </p:nvSpPr>
        <p:spPr/>
        <p:txBody>
          <a:bodyPr>
            <a:normAutofit fontScale="77500" lnSpcReduction="20000"/>
          </a:bodyPr>
          <a:lstStyle/>
          <a:p>
            <a:r>
              <a:rPr lang="en-US" dirty="0" smtClean="0"/>
              <a:t>This </a:t>
            </a:r>
            <a:r>
              <a:rPr lang="en-US" dirty="0"/>
              <a:t>analysis is based on ASCE 7-10 wind loads with the assumption that the length of the roof </a:t>
            </a:r>
            <a:r>
              <a:rPr lang="en-US" dirty="0" smtClean="0"/>
              <a:t> </a:t>
            </a:r>
            <a:r>
              <a:rPr lang="en-US" dirty="0"/>
              <a:t>is at least equal to the span of the roof </a:t>
            </a:r>
            <a:endParaRPr lang="en-US" dirty="0" smtClean="0"/>
          </a:p>
          <a:p>
            <a:r>
              <a:rPr lang="en-US" dirty="0" smtClean="0"/>
              <a:t>Gable </a:t>
            </a:r>
            <a:r>
              <a:rPr lang="en-US" dirty="0"/>
              <a:t>end tributary area </a:t>
            </a:r>
            <a:r>
              <a:rPr lang="en-US" dirty="0" smtClean="0"/>
              <a:t>is equal </a:t>
            </a:r>
            <a:r>
              <a:rPr lang="en-US" dirty="0"/>
              <a:t>to one-half the story height of 8 feet plus one-half the gable end area above the supporting end walls.</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81287" y="1201501"/>
            <a:ext cx="3772426" cy="339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693734" y="1221416"/>
            <a:ext cx="1905000" cy="152400"/>
          </a:xfrm>
          <a:prstGeom prst="line">
            <a:avLst/>
          </a:prstGeom>
          <a:ln w="76200">
            <a:solidFill>
              <a:srgbClr val="FF0000"/>
            </a:solidFill>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V="1">
            <a:off x="6312089" y="2277583"/>
            <a:ext cx="2188643" cy="457200"/>
          </a:xfrm>
          <a:prstGeom prst="line">
            <a:avLst/>
          </a:prstGeom>
          <a:ln w="76200">
            <a:solidFill>
              <a:srgbClr val="FF0000"/>
            </a:solidFill>
            <a:headEnd type="triangle"/>
            <a:tailEnd type="triangle"/>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6019800" y="1297616"/>
            <a:ext cx="907364" cy="400110"/>
          </a:xfrm>
          <a:prstGeom prst="rect">
            <a:avLst/>
          </a:prstGeom>
          <a:noFill/>
          <a:scene3d>
            <a:camera prst="orthographicFront">
              <a:rot lat="0" lon="0" rev="0"/>
            </a:camera>
            <a:lightRig rig="threePt" dir="t"/>
          </a:scene3d>
          <a:sp3d z="228600"/>
        </p:spPr>
        <p:txBody>
          <a:bodyPr wrap="none" rtlCol="0">
            <a:spAutoFit/>
          </a:bodyPr>
          <a:lstStyle/>
          <a:p>
            <a:r>
              <a:rPr lang="en-US" sz="2000" b="1" dirty="0" smtClean="0"/>
              <a:t>Length</a:t>
            </a:r>
            <a:endParaRPr lang="en-US" sz="2000" b="1" dirty="0"/>
          </a:p>
        </p:txBody>
      </p:sp>
      <p:sp>
        <p:nvSpPr>
          <p:cNvPr id="15" name="TextBox 14"/>
          <p:cNvSpPr txBox="1"/>
          <p:nvPr/>
        </p:nvSpPr>
        <p:spPr>
          <a:xfrm>
            <a:off x="7162800" y="2534728"/>
            <a:ext cx="708848" cy="400110"/>
          </a:xfrm>
          <a:prstGeom prst="rect">
            <a:avLst/>
          </a:prstGeom>
          <a:noFill/>
        </p:spPr>
        <p:txBody>
          <a:bodyPr wrap="none" rtlCol="0">
            <a:spAutoFit/>
          </a:bodyPr>
          <a:lstStyle/>
          <a:p>
            <a:r>
              <a:rPr lang="en-US" sz="2000" b="1" dirty="0" smtClean="0"/>
              <a:t>Span</a:t>
            </a:r>
            <a:endParaRPr lang="en-US" sz="2000" b="1" dirty="0"/>
          </a:p>
        </p:txBody>
      </p:sp>
      <p:sp>
        <p:nvSpPr>
          <p:cNvPr id="16" name="Rectangle 15"/>
          <p:cNvSpPr/>
          <p:nvPr/>
        </p:nvSpPr>
        <p:spPr>
          <a:xfrm>
            <a:off x="5331424" y="2777836"/>
            <a:ext cx="724620" cy="646331"/>
          </a:xfrm>
          <a:prstGeom prst="rect">
            <a:avLst/>
          </a:prstGeom>
        </p:spPr>
        <p:txBody>
          <a:bodyPr wrap="square">
            <a:spAutoFit/>
          </a:bodyPr>
          <a:lstStyle/>
          <a:p>
            <a:pPr algn="ctr"/>
            <a:r>
              <a:rPr lang="en-US" b="1" dirty="0" smtClean="0"/>
              <a:t>Side Wall</a:t>
            </a:r>
            <a:endParaRPr lang="en-US" dirty="0"/>
          </a:p>
        </p:txBody>
      </p:sp>
      <p:sp>
        <p:nvSpPr>
          <p:cNvPr id="17" name="Rectangle 16"/>
          <p:cNvSpPr/>
          <p:nvPr/>
        </p:nvSpPr>
        <p:spPr>
          <a:xfrm>
            <a:off x="6384990" y="3630053"/>
            <a:ext cx="1555619" cy="369332"/>
          </a:xfrm>
          <a:prstGeom prst="rect">
            <a:avLst/>
          </a:prstGeom>
        </p:spPr>
        <p:txBody>
          <a:bodyPr wrap="none">
            <a:spAutoFit/>
          </a:bodyPr>
          <a:lstStyle/>
          <a:p>
            <a:pPr algn="ctr"/>
            <a:r>
              <a:rPr lang="en-US" b="1" dirty="0" smtClean="0"/>
              <a:t>Tributary Area</a:t>
            </a:r>
            <a:endParaRPr lang="en-US" b="1" dirty="0"/>
          </a:p>
        </p:txBody>
      </p:sp>
      <p:cxnSp>
        <p:nvCxnSpPr>
          <p:cNvPr id="21" name="Straight Arrow Connector 20"/>
          <p:cNvCxnSpPr>
            <a:stCxn id="17" idx="0"/>
          </p:cNvCxnSpPr>
          <p:nvPr/>
        </p:nvCxnSpPr>
        <p:spPr>
          <a:xfrm flipV="1">
            <a:off x="7162800" y="3333751"/>
            <a:ext cx="88606" cy="2963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3255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Engineered Design – Partial Height Blocking</a:t>
            </a:r>
          </a:p>
        </p:txBody>
      </p:sp>
      <p:sp>
        <p:nvSpPr>
          <p:cNvPr id="6" name="Content Placeholder 5"/>
          <p:cNvSpPr>
            <a:spLocks noGrp="1"/>
          </p:cNvSpPr>
          <p:nvPr>
            <p:ph idx="1"/>
          </p:nvPr>
        </p:nvSpPr>
        <p:spPr/>
        <p:txBody>
          <a:bodyPr>
            <a:normAutofit/>
          </a:bodyPr>
          <a:lstStyle/>
          <a:p>
            <a:r>
              <a:rPr lang="en-US" dirty="0"/>
              <a:t>For special conditions requiring an even greater amount of force transfer than can be provided by the “partial-height blocking only” </a:t>
            </a:r>
            <a:r>
              <a:rPr lang="en-US" dirty="0" smtClean="0"/>
              <a:t>detail</a:t>
            </a:r>
            <a:r>
              <a:rPr lang="en-US" dirty="0"/>
              <a:t> </a:t>
            </a:r>
            <a:r>
              <a:rPr lang="en-US" dirty="0" smtClean="0"/>
              <a:t>(114 </a:t>
            </a:r>
            <a:r>
              <a:rPr lang="en-US" dirty="0" err="1" smtClean="0"/>
              <a:t>plf</a:t>
            </a:r>
            <a:r>
              <a:rPr lang="en-US" dirty="0" smtClean="0"/>
              <a:t>)</a:t>
            </a:r>
            <a:r>
              <a:rPr lang="en-US" dirty="0" smtClean="0"/>
              <a:t> </a:t>
            </a:r>
            <a:r>
              <a:rPr lang="en-US" dirty="0"/>
              <a:t>the following options should be considered</a:t>
            </a:r>
            <a:r>
              <a:rPr lang="en-US" dirty="0" smtClean="0"/>
              <a:t>:</a:t>
            </a:r>
          </a:p>
          <a:p>
            <a:pPr marL="914400" lvl="1" indent="-457200">
              <a:buFont typeface="+mj-lt"/>
              <a:buAutoNum type="arabicPeriod"/>
            </a:pPr>
            <a:r>
              <a:rPr lang="en-US" dirty="0" smtClean="0"/>
              <a:t>Provide </a:t>
            </a:r>
            <a:r>
              <a:rPr lang="en-US" dirty="0" smtClean="0"/>
              <a:t>additional </a:t>
            </a:r>
            <a:r>
              <a:rPr lang="en-US" dirty="0"/>
              <a:t>full-height blocking in the eave </a:t>
            </a:r>
            <a:r>
              <a:rPr lang="en-US" dirty="0" smtClean="0"/>
              <a:t>overhang. </a:t>
            </a:r>
          </a:p>
          <a:p>
            <a:pPr marL="914400" lvl="1" indent="-457200">
              <a:buFont typeface="+mj-lt"/>
              <a:buAutoNum type="arabicPeriod"/>
            </a:pPr>
            <a:r>
              <a:rPr lang="en-US" dirty="0" smtClean="0"/>
              <a:t>Use </a:t>
            </a:r>
            <a:r>
              <a:rPr lang="en-US" dirty="0"/>
              <a:t>approved proprietary connection hardware in place of or in addition to Partial Height Blocking</a:t>
            </a:r>
            <a:r>
              <a:rPr lang="en-US" dirty="0" smtClean="0"/>
              <a:t>.</a:t>
            </a:r>
          </a:p>
          <a:p>
            <a:pPr marL="0" indent="0">
              <a:buNone/>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2724617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Engineered Design – Engineered Panel Blocking</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Another option Building Designers may specify for high heel or flat truss applications is a blocking panel.</a:t>
            </a:r>
          </a:p>
          <a:p>
            <a:r>
              <a:rPr lang="en-US" dirty="0" smtClean="0"/>
              <a:t>Truss manufacturers can provide these as long as they have enough information to complete the design (the shear load). </a:t>
            </a:r>
          </a:p>
        </p:txBody>
      </p:sp>
      <p:pic>
        <p:nvPicPr>
          <p:cNvPr id="8"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4648200" y="1697602"/>
            <a:ext cx="4038600" cy="2399171"/>
          </a:xfrm>
        </p:spPr>
      </p:pic>
    </p:spTree>
    <p:extLst>
      <p:ext uri="{BB962C8B-B14F-4D97-AF65-F5344CB8AC3E}">
        <p14:creationId xmlns:p14="http://schemas.microsoft.com/office/powerpoint/2010/main" val="4206494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Engineered Design – Engineered Panel Blocking</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Benefits of panel blocking:</a:t>
            </a:r>
          </a:p>
          <a:p>
            <a:pPr lvl="1"/>
            <a:r>
              <a:rPr lang="en-US" dirty="0" smtClean="0"/>
              <a:t>Lateral loads are easily resisted </a:t>
            </a:r>
          </a:p>
          <a:p>
            <a:pPr lvl="1"/>
            <a:r>
              <a:rPr lang="en-US" dirty="0" smtClean="0"/>
              <a:t>Structural component that has solid design values </a:t>
            </a:r>
          </a:p>
          <a:p>
            <a:pPr lvl="1"/>
            <a:r>
              <a:rPr lang="en-US" dirty="0" smtClean="0"/>
              <a:t>The component manufacturer can reuse material that might otherwise go to waste</a:t>
            </a:r>
            <a:endParaRPr lang="en-US" dirty="0"/>
          </a:p>
        </p:txBody>
      </p:sp>
      <p:pic>
        <p:nvPicPr>
          <p:cNvPr id="16" name="Content Placeholder 6"/>
          <p:cNvPicPr>
            <a:picLocks noGrp="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4648200" y="1697602"/>
            <a:ext cx="4038600" cy="2399171"/>
          </a:xfrm>
        </p:spPr>
      </p:pic>
    </p:spTree>
    <p:extLst>
      <p:ext uri="{BB962C8B-B14F-4D97-AF65-F5344CB8AC3E}">
        <p14:creationId xmlns:p14="http://schemas.microsoft.com/office/powerpoint/2010/main" val="127618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heel block or “bird block” with a large horizontal ventilation opening can more than suffice as perimeter blocking, provided the building designer properly details the roof-to-block and the block-to-wall connections. </a:t>
            </a:r>
          </a:p>
          <a:p>
            <a:r>
              <a:rPr lang="en-US" dirty="0" smtClean="0"/>
              <a:t>Partial </a:t>
            </a:r>
            <a:r>
              <a:rPr lang="en-US" dirty="0"/>
              <a:t>Height Blocking can be used as long as it is able to achieve sufficient shear transfer. </a:t>
            </a:r>
          </a:p>
          <a:p>
            <a:pPr lvl="1"/>
            <a:r>
              <a:rPr lang="en-US" dirty="0"/>
              <a:t>If </a:t>
            </a:r>
            <a:r>
              <a:rPr lang="en-US" dirty="0" smtClean="0"/>
              <a:t>insufficient, </a:t>
            </a:r>
            <a:r>
              <a:rPr lang="en-US" dirty="0"/>
              <a:t>either full height blocking at the wall or full height blocking in the eave overhang should be considered. </a:t>
            </a:r>
          </a:p>
          <a:p>
            <a:pPr lvl="1"/>
            <a:r>
              <a:rPr lang="en-US" dirty="0" smtClean="0"/>
              <a:t>Alternatively, approved </a:t>
            </a:r>
            <a:r>
              <a:rPr lang="en-US" dirty="0"/>
              <a:t>proprietary connection hardware in place of or in addition to Partial Height Blocking should be used</a:t>
            </a:r>
            <a:r>
              <a:rPr lang="en-US" dirty="0" smtClean="0"/>
              <a:t>.</a:t>
            </a:r>
          </a:p>
          <a:p>
            <a:r>
              <a:rPr lang="en-US" dirty="0"/>
              <a:t>The Building Designer must be aware that the lateral load capacity will also be limited by the capacity of the roof sheathing (diaphragm). </a:t>
            </a:r>
          </a:p>
          <a:p>
            <a:r>
              <a:rPr lang="en-US" dirty="0"/>
              <a:t>Lateral load capacity of the roof sheathing will be reduced due to insufficient perimeter nailing caused by the absence of blocking as a nailing surface. </a:t>
            </a:r>
          </a:p>
          <a:p>
            <a:pPr lvl="1"/>
            <a:endParaRPr lang="en-US" dirty="0"/>
          </a:p>
          <a:p>
            <a:endParaRPr lang="en-US" dirty="0" smtClean="0"/>
          </a:p>
        </p:txBody>
      </p:sp>
    </p:spTree>
    <p:extLst>
      <p:ext uri="{BB962C8B-B14F-4D97-AF65-F5344CB8AC3E}">
        <p14:creationId xmlns:p14="http://schemas.microsoft.com/office/powerpoint/2010/main" val="219672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a:t>Heel blocking is a commonly used method to transfer in-plane lateral loads from the braced wall panel to the roof diaphragm</a:t>
            </a:r>
            <a:r>
              <a:rPr lang="en-US" dirty="0" smtClean="0"/>
              <a:t>.</a:t>
            </a:r>
          </a:p>
          <a:p>
            <a:r>
              <a:rPr lang="en-US" dirty="0" smtClean="0"/>
              <a:t>Structural engineers may have questions regarding the prescriptive </a:t>
            </a:r>
            <a:r>
              <a:rPr lang="en-US" dirty="0"/>
              <a:t>code requirements or the capacity of commonly used heel blocking to achieve a desired load transfer. </a:t>
            </a:r>
          </a:p>
          <a:p>
            <a:r>
              <a:rPr lang="en-US" dirty="0" smtClean="0"/>
              <a:t>In addition there may be questions as to who is </a:t>
            </a:r>
            <a:r>
              <a:rPr lang="en-US" dirty="0"/>
              <a:t>responsible for the determining the required strength</a:t>
            </a:r>
            <a:r>
              <a:rPr lang="en-US" dirty="0" smtClean="0"/>
              <a:t>.</a:t>
            </a:r>
            <a:r>
              <a:rPr lang="en-US" dirty="0"/>
              <a:t/>
            </a:r>
            <a:br>
              <a:rPr lang="en-US" dirty="0"/>
            </a:br>
            <a:endParaRPr lang="en-US" dirty="0" smtClean="0"/>
          </a:p>
        </p:txBody>
      </p:sp>
    </p:spTree>
    <p:extLst>
      <p:ext uri="{BB962C8B-B14F-4D97-AF65-F5344CB8AC3E}">
        <p14:creationId xmlns:p14="http://schemas.microsoft.com/office/powerpoint/2010/main" val="3203702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400" dirty="0"/>
              <a:t>Anderson, C.A., Woeste, F.E. and Loferski, J.R. 2003; </a:t>
            </a:r>
            <a:r>
              <a:rPr lang="en-US" sz="1400" i="1" dirty="0"/>
              <a:t>Manual for the Inspection of Residential Wood Decks and Balconies</a:t>
            </a:r>
            <a:r>
              <a:rPr lang="en-US" sz="1400" dirty="0"/>
              <a:t>; Forest Products Society, 2801 Marshall Ct., Madison, WI 53705.</a:t>
            </a:r>
            <a:endParaRPr lang="en-US" sz="1400" b="1" dirty="0"/>
          </a:p>
          <a:p>
            <a:r>
              <a:rPr lang="en-US" sz="1400" dirty="0"/>
              <a:t>ANSI/AWC NDS-2012, </a:t>
            </a:r>
            <a:r>
              <a:rPr lang="en-US" sz="1400" i="1" dirty="0"/>
              <a:t>ASD/LRFD </a:t>
            </a:r>
            <a:r>
              <a:rPr lang="en-US" sz="1400" i="1" dirty="0" smtClean="0"/>
              <a:t>NDS</a:t>
            </a:r>
            <a:r>
              <a:rPr lang="en-US" sz="1400" dirty="0" smtClean="0"/>
              <a:t>; </a:t>
            </a:r>
            <a:r>
              <a:rPr lang="en-US" sz="1400" i="1" dirty="0"/>
              <a:t>National Design Specification for Wood Construction</a:t>
            </a:r>
            <a:r>
              <a:rPr lang="en-US" sz="1400" dirty="0"/>
              <a:t>. 2012; American Wood Council, 222 Catoctin Circle, SE, Suite 201, Leesburg, VA 20175.</a:t>
            </a:r>
          </a:p>
          <a:p>
            <a:r>
              <a:rPr lang="en-US" sz="1400" dirty="0"/>
              <a:t>Carradine, D.M., Bender, D., Loferski, J.R. and Woeste, F.E. 2005; </a:t>
            </a:r>
            <a:r>
              <a:rPr lang="en-US" sz="1400" dirty="0">
                <a:hlinkClick r:id="rId2"/>
              </a:rPr>
              <a:t>Residential Deck Ledger Design</a:t>
            </a:r>
            <a:r>
              <a:rPr lang="en-US" sz="1400" dirty="0"/>
              <a:t>;</a:t>
            </a:r>
            <a:r>
              <a:rPr lang="en-US" sz="1400" i="1" dirty="0"/>
              <a:t> Building Safety Journal</a:t>
            </a:r>
            <a:r>
              <a:rPr lang="en-US" sz="1400" dirty="0"/>
              <a:t>, December, 2005: (4-7).</a:t>
            </a:r>
          </a:p>
          <a:p>
            <a:r>
              <a:rPr lang="en-US" sz="1400" dirty="0"/>
              <a:t>Carradine, D.M., Bender, D., Loferski, J.R. and Woeste, F.E. 2006; </a:t>
            </a:r>
            <a:r>
              <a:rPr lang="en-US" sz="1400" dirty="0">
                <a:hlinkClick r:id="rId3"/>
              </a:rPr>
              <a:t>Residential Deck Ledger Connection Testing and Design</a:t>
            </a:r>
            <a:r>
              <a:rPr lang="en-US" sz="1400" dirty="0"/>
              <a:t>; </a:t>
            </a:r>
            <a:r>
              <a:rPr lang="en-US" sz="1400" i="1" dirty="0"/>
              <a:t>Structure Magazine</a:t>
            </a:r>
            <a:r>
              <a:rPr lang="en-US" sz="1400" dirty="0"/>
              <a:t>, May, 2008: (53-56).</a:t>
            </a:r>
          </a:p>
          <a:p>
            <a:r>
              <a:rPr lang="en-US" sz="1400" i="1" dirty="0">
                <a:hlinkClick r:id="rId4"/>
              </a:rPr>
              <a:t>Design for Code Acceptance, DCA 6, Prescriptive Residential Wood Deck Construction Guide</a:t>
            </a:r>
            <a:r>
              <a:rPr lang="en-US" sz="1400" dirty="0"/>
              <a:t>; 2009; American Wood Council, 222 Catoctin Circle, SE, Suite 201, Leesburg, VA 20175.</a:t>
            </a:r>
          </a:p>
          <a:p>
            <a:r>
              <a:rPr lang="en-US" sz="1400" dirty="0"/>
              <a:t>Loferski, J.R., Woeste, F.E., Caudill, R., Platt, T. and Smith, Q. 2004; </a:t>
            </a:r>
            <a:r>
              <a:rPr lang="en-US" sz="1400" dirty="0">
                <a:hlinkClick r:id="rId5"/>
              </a:rPr>
              <a:t>Load-Tested Deck Ledger Connections</a:t>
            </a:r>
            <a:r>
              <a:rPr lang="en-US" sz="1400" dirty="0"/>
              <a:t>; </a:t>
            </a:r>
            <a:r>
              <a:rPr lang="en-US" sz="1400" i="1" dirty="0"/>
              <a:t>Journal of Light Construction</a:t>
            </a:r>
            <a:r>
              <a:rPr lang="en-US" sz="1400" dirty="0"/>
              <a:t>. 22(6):71-78.</a:t>
            </a:r>
            <a:endParaRPr lang="en-US" sz="1400" b="1" dirty="0"/>
          </a:p>
          <a:p>
            <a:r>
              <a:rPr lang="en-US" sz="1400" dirty="0"/>
              <a:t>Woeste, F.E. 2008; </a:t>
            </a:r>
            <a:r>
              <a:rPr lang="en-US" sz="1400" dirty="0">
                <a:hlinkClick r:id="rId6"/>
              </a:rPr>
              <a:t>Safe and Durable Coastal Decks</a:t>
            </a:r>
            <a:r>
              <a:rPr lang="en-US" sz="1400" dirty="0"/>
              <a:t>; </a:t>
            </a:r>
            <a:r>
              <a:rPr lang="en-US" sz="1400" i="1" dirty="0"/>
              <a:t>Coastal Contractor</a:t>
            </a:r>
            <a:r>
              <a:rPr lang="en-US" sz="1400" dirty="0"/>
              <a:t>, March/April, 2008: (</a:t>
            </a:r>
            <a:r>
              <a:rPr lang="en-US" sz="1400" dirty="0" smtClean="0"/>
              <a:t>1-7</a:t>
            </a:r>
            <a:r>
              <a:rPr lang="en-US" sz="1400" dirty="0"/>
              <a:t>).</a:t>
            </a:r>
          </a:p>
          <a:p>
            <a:endParaRPr lang="en-US" dirty="0"/>
          </a:p>
        </p:txBody>
      </p:sp>
    </p:spTree>
    <p:extLst>
      <p:ext uri="{BB962C8B-B14F-4D97-AF65-F5344CB8AC3E}">
        <p14:creationId xmlns:p14="http://schemas.microsoft.com/office/powerpoint/2010/main" val="68866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1800" b="1" dirty="0" smtClean="0"/>
              <a:t>Braced Wall Line:</a:t>
            </a:r>
            <a:r>
              <a:rPr lang="en-US" sz="1800" dirty="0" smtClean="0"/>
              <a:t> A straight line through the building plan that represents the location of the lateral resistance provided by the wall bracing.</a:t>
            </a:r>
          </a:p>
          <a:p>
            <a:r>
              <a:rPr lang="en-US" sz="1800" b="1" dirty="0" smtClean="0"/>
              <a:t>Braced Wall Panel: </a:t>
            </a:r>
            <a:r>
              <a:rPr lang="en-US" sz="1800" dirty="0" smtClean="0"/>
              <a:t>A full-height section of wall constructed to resist in-plane shear loads through interaction of framing members, sheathing material and anchors. The panel’s length meets the requirements of its particular bracing method and contributes toward the total amount of bracing required along its braced wall line.</a:t>
            </a:r>
          </a:p>
          <a:p>
            <a:r>
              <a:rPr lang="en-US" sz="1800" b="1" dirty="0" smtClean="0"/>
              <a:t>Building Designer:</a:t>
            </a:r>
            <a:r>
              <a:rPr lang="en-US" sz="1800" dirty="0" smtClean="0"/>
              <a:t> Owner of the building or the person that contracts with the Owner for the design of the Framing Structural System and/or who is responsible for the preparation of the Construction Documents. When mandated by the Legal Requirements, the Building Designer shall be a Registered Design Professional. </a:t>
            </a:r>
            <a:endParaRPr lang="en-US" sz="1800" dirty="0"/>
          </a:p>
        </p:txBody>
      </p:sp>
    </p:spTree>
    <p:extLst>
      <p:ext uri="{BB962C8B-B14F-4D97-AF65-F5344CB8AC3E}">
        <p14:creationId xmlns:p14="http://schemas.microsoft.com/office/powerpoint/2010/main" val="8858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1800" b="1" dirty="0" smtClean="0"/>
              <a:t>Cross-grain </a:t>
            </a:r>
            <a:r>
              <a:rPr lang="en-US" sz="1800" b="1" dirty="0"/>
              <a:t>Bending: </a:t>
            </a:r>
            <a:r>
              <a:rPr lang="en-US" sz="1800" dirty="0"/>
              <a:t>When a wood member is loaded such that it tends to bend in a direction against or across the grain, it is said to be in cross-grain bending. Wood is weak in bending about this axis</a:t>
            </a:r>
            <a:r>
              <a:rPr lang="en-US" sz="1800" dirty="0" smtClean="0"/>
              <a:t>.</a:t>
            </a:r>
            <a:r>
              <a:rPr lang="en-US" sz="1800" dirty="0"/>
              <a:t> </a:t>
            </a:r>
            <a:endParaRPr lang="en-US" sz="1800" dirty="0" smtClean="0"/>
          </a:p>
          <a:p>
            <a:r>
              <a:rPr lang="en-US" sz="1800" b="1" dirty="0" smtClean="0"/>
              <a:t>Diaphragm: </a:t>
            </a:r>
            <a:r>
              <a:rPr lang="en-US" sz="1800" dirty="0"/>
              <a:t>A horizontal or nearly horizontal system acting to transmit lateral forces to the vertical resisting elements. Where the term “diaphragm” is used, it includes horizontal bracing systems.</a:t>
            </a:r>
          </a:p>
          <a:p>
            <a:r>
              <a:rPr lang="en-US" sz="1800" b="1" dirty="0" smtClean="0"/>
              <a:t>Heel </a:t>
            </a:r>
            <a:r>
              <a:rPr lang="en-US" sz="1800" b="1" dirty="0"/>
              <a:t>Block/ Bird Block/ E Block:</a:t>
            </a:r>
            <a:r>
              <a:rPr lang="en-US" sz="1800" dirty="0"/>
              <a:t> Is a term used for the block installed between roof truss heels at the top of the exterior wall</a:t>
            </a:r>
            <a:r>
              <a:rPr lang="en-US" sz="1800" dirty="0" smtClean="0"/>
              <a:t>.</a:t>
            </a:r>
            <a:r>
              <a:rPr lang="en-US" sz="1800" dirty="0"/>
              <a:t> </a:t>
            </a:r>
          </a:p>
        </p:txBody>
      </p:sp>
    </p:spTree>
    <p:extLst>
      <p:ext uri="{BB962C8B-B14F-4D97-AF65-F5344CB8AC3E}">
        <p14:creationId xmlns:p14="http://schemas.microsoft.com/office/powerpoint/2010/main" val="1713772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1800" b="1" dirty="0" smtClean="0"/>
              <a:t>Partial </a:t>
            </a:r>
            <a:r>
              <a:rPr lang="en-US" sz="1800" b="1" dirty="0"/>
              <a:t>Height Blocking:</a:t>
            </a:r>
            <a:r>
              <a:rPr lang="en-US" sz="1800" dirty="0"/>
              <a:t> </a:t>
            </a:r>
            <a:r>
              <a:rPr lang="en-US" sz="1800" dirty="0" smtClean="0"/>
              <a:t>A </a:t>
            </a:r>
            <a:r>
              <a:rPr lang="en-US" sz="1800" dirty="0"/>
              <a:t>heel block </a:t>
            </a:r>
            <a:r>
              <a:rPr lang="en-US" sz="1800" dirty="0" smtClean="0"/>
              <a:t>that is not the full </a:t>
            </a:r>
            <a:r>
              <a:rPr lang="en-US" sz="1800" dirty="0"/>
              <a:t>height of the </a:t>
            </a:r>
            <a:r>
              <a:rPr lang="en-US" sz="1800" dirty="0" smtClean="0"/>
              <a:t>truss heel is </a:t>
            </a:r>
            <a:r>
              <a:rPr lang="en-US" sz="1800" dirty="0"/>
              <a:t>called Partial Height Blocking. The shear transfer capacity of this kind of blocking is less than that of full height blocking, but it provides room for </a:t>
            </a:r>
            <a:r>
              <a:rPr lang="en-US" sz="1800" dirty="0" smtClean="0"/>
              <a:t>ventilation, insulation, </a:t>
            </a:r>
            <a:r>
              <a:rPr lang="en-US" sz="1800" dirty="0"/>
              <a:t>ducts, etc</a:t>
            </a:r>
            <a:r>
              <a:rPr lang="en-US" sz="1800" dirty="0" smtClean="0"/>
              <a:t>.</a:t>
            </a:r>
            <a:r>
              <a:rPr lang="en-US" sz="1800" dirty="0"/>
              <a:t> </a:t>
            </a:r>
          </a:p>
          <a:p>
            <a:r>
              <a:rPr lang="en-US" sz="1800" b="1" dirty="0"/>
              <a:t>Perimeter Blocking: </a:t>
            </a:r>
            <a:r>
              <a:rPr lang="en-US" sz="1800" dirty="0"/>
              <a:t>Blocking along the perimeter of the roof diaphragm that has the ability to transfer loads into the side walls or </a:t>
            </a:r>
            <a:r>
              <a:rPr lang="en-US" sz="1800" dirty="0" smtClean="0"/>
              <a:t>end </a:t>
            </a:r>
            <a:r>
              <a:rPr lang="en-US" sz="1800" dirty="0"/>
              <a:t>walls</a:t>
            </a:r>
            <a:r>
              <a:rPr lang="en-US" sz="1800" dirty="0" smtClean="0"/>
              <a:t>.</a:t>
            </a:r>
            <a:r>
              <a:rPr lang="en-US" sz="1800" b="1" dirty="0"/>
              <a:t> </a:t>
            </a:r>
            <a:endParaRPr lang="en-US" sz="1800" dirty="0"/>
          </a:p>
          <a:p>
            <a:r>
              <a:rPr lang="en-US" sz="1800" b="1" dirty="0"/>
              <a:t>Truss Designer:</a:t>
            </a:r>
            <a:r>
              <a:rPr lang="en-US" sz="1800" dirty="0"/>
              <a:t> Person responsible for the preparation of the Truss Design Drawings</a:t>
            </a:r>
            <a:r>
              <a:rPr lang="en-US" sz="1800" dirty="0" smtClean="0"/>
              <a:t>.</a:t>
            </a:r>
            <a:r>
              <a:rPr lang="en-US" sz="1800" dirty="0"/>
              <a:t> </a:t>
            </a:r>
          </a:p>
          <a:p>
            <a:r>
              <a:rPr lang="en-US" sz="1800" b="1" dirty="0"/>
              <a:t>Weak-axis Bending:</a:t>
            </a:r>
            <a:r>
              <a:rPr lang="en-US" sz="1800" dirty="0"/>
              <a:t> When a structural member is loaded such that it tends to bend about the axis of lower moment of inertia, it is said to be in weak-axis bending. </a:t>
            </a:r>
            <a:r>
              <a:rPr lang="en-US" sz="1800" dirty="0" smtClean="0"/>
              <a:t>Wood members are especially </a:t>
            </a:r>
            <a:r>
              <a:rPr lang="en-US" sz="1800" dirty="0"/>
              <a:t>weak in bending about this axis.   </a:t>
            </a:r>
          </a:p>
        </p:txBody>
      </p:sp>
    </p:spTree>
    <p:extLst>
      <p:ext uri="{BB962C8B-B14F-4D97-AF65-F5344CB8AC3E}">
        <p14:creationId xmlns:p14="http://schemas.microsoft.com/office/powerpoint/2010/main" val="279003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Structures can be designed to take a considerable amount of lateral load from wind or earthquake loading. </a:t>
            </a:r>
          </a:p>
          <a:p>
            <a:r>
              <a:rPr lang="en-US" dirty="0" smtClean="0"/>
              <a:t>These lateral loads in the roof system are transferred through the roof diaphragm, which is the structural plane created by the roof sheathing. </a:t>
            </a:r>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85821" y="1200150"/>
            <a:ext cx="3763357"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ight Arrow 66"/>
          <p:cNvSpPr/>
          <p:nvPr/>
        </p:nvSpPr>
        <p:spPr>
          <a:xfrm rot="11754821">
            <a:off x="7496467" y="3154147"/>
            <a:ext cx="1141000" cy="762000"/>
          </a:xfrm>
          <a:prstGeom prst="rightArrow">
            <a:avLst>
              <a:gd name="adj1" fmla="val 45826"/>
              <a:gd name="adj2" fmla="val 50000"/>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rot lat="0" lon="0" rev="10800000"/>
              </a:camera>
              <a:lightRig rig="threePt" dir="t"/>
            </a:scene3d>
          </a:bodyPr>
          <a:lstStyle/>
          <a:p>
            <a:pPr algn="ctr"/>
            <a:r>
              <a:rPr lang="en-US" dirty="0"/>
              <a:t>Load</a:t>
            </a:r>
          </a:p>
        </p:txBody>
      </p:sp>
      <p:cxnSp>
        <p:nvCxnSpPr>
          <p:cNvPr id="68" name="Straight Connector 67"/>
          <p:cNvCxnSpPr/>
          <p:nvPr/>
        </p:nvCxnSpPr>
        <p:spPr>
          <a:xfrm>
            <a:off x="5332015" y="1657350"/>
            <a:ext cx="1525985" cy="457200"/>
          </a:xfrm>
          <a:prstGeom prst="line">
            <a:avLst/>
          </a:prstGeom>
          <a:ln w="76200">
            <a:solidFill>
              <a:srgbClr val="00B0F0"/>
            </a:solidFill>
            <a:headEnd type="triangle"/>
            <a:tailEnd type="non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9048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12477</TotalTime>
  <Words>2654</Words>
  <Application>Microsoft Office PowerPoint</Application>
  <PresentationFormat>On-screen Show (16:9)</PresentationFormat>
  <Paragraphs>236</Paragraphs>
  <Slides>50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Cambria Math</vt:lpstr>
      <vt:lpstr>Segoe UI</vt:lpstr>
      <vt:lpstr>Times New Roman</vt:lpstr>
      <vt:lpstr>Custom Design</vt:lpstr>
      <vt:lpstr>SBCA Educational Presentation Template</vt:lpstr>
      <vt:lpstr>Heel Blocking Requirements  and Capacity Analysis</vt:lpstr>
      <vt:lpstr>PowerPoint Presentation</vt:lpstr>
      <vt:lpstr>Introduction</vt:lpstr>
      <vt:lpstr>Introduction</vt:lpstr>
      <vt:lpstr>Introduction</vt:lpstr>
      <vt:lpstr>Key Definitions</vt:lpstr>
      <vt:lpstr>Key Definitions</vt:lpstr>
      <vt:lpstr>Key Definitions</vt:lpstr>
      <vt:lpstr>Background</vt:lpstr>
      <vt:lpstr>Background</vt:lpstr>
      <vt:lpstr>Background</vt:lpstr>
      <vt:lpstr>Background</vt:lpstr>
      <vt:lpstr>Designer Responsibility</vt:lpstr>
      <vt:lpstr>Designer Responsibility</vt:lpstr>
      <vt:lpstr>Designer Responsibility</vt:lpstr>
      <vt:lpstr>Building Code Requirements – IRC 2015</vt:lpstr>
      <vt:lpstr>Building Code Requirements – IRC 2015</vt:lpstr>
      <vt:lpstr>Building Code Requirements - IRC</vt:lpstr>
      <vt:lpstr>Building Code Requirements - IRC</vt:lpstr>
      <vt:lpstr>Building Code Requirements - IRC</vt:lpstr>
      <vt:lpstr>Building Code Requirements - IRC</vt:lpstr>
      <vt:lpstr>Building Code Requirements - IRC</vt:lpstr>
      <vt:lpstr>Building Code Requirements - IRC</vt:lpstr>
      <vt:lpstr>Building Code Requirements - IRC</vt:lpstr>
      <vt:lpstr>Building Code Requirements - IBC</vt:lpstr>
      <vt:lpstr>Building Code Requirements - IBC</vt:lpstr>
      <vt:lpstr>Engineered Design – Bird Blocking</vt:lpstr>
      <vt:lpstr>Engineered Design – Bird Blocking Example</vt:lpstr>
      <vt:lpstr>Engineered Design – Bird Blocking</vt:lpstr>
      <vt:lpstr>Engineered Design – Bird Blocking Example</vt:lpstr>
      <vt:lpstr>Engineered Design – Bird Blocking Example</vt:lpstr>
      <vt:lpstr>Engineered Design – Bird Blocking Example</vt:lpstr>
      <vt:lpstr>Engineered Design – Bird Blocking Example</vt:lpstr>
      <vt:lpstr>Engineered Design – Bird Blocking Example</vt:lpstr>
      <vt:lpstr>Engineered Design – Bird Blocking Example</vt:lpstr>
      <vt:lpstr>Engineered Design – Bird Blocking Example</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Partial Height Blocking</vt:lpstr>
      <vt:lpstr>Engineered Design – Engineered Panel Blocking</vt:lpstr>
      <vt:lpstr>Engineered Design – Engineered Panel Blocking</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Heel Blocking</dc:title>
  <dc:creator>Abby Davidson</dc:creator>
  <cp:lastModifiedBy>Abby Davidson</cp:lastModifiedBy>
  <cp:revision>149</cp:revision>
  <cp:lastPrinted>2016-02-26T19:50:52Z</cp:lastPrinted>
  <dcterms:created xsi:type="dcterms:W3CDTF">2015-06-02T15:10:27Z</dcterms:created>
  <dcterms:modified xsi:type="dcterms:W3CDTF">2017-03-22T14:49:00Z</dcterms:modified>
</cp:coreProperties>
</file>