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6" r:id="rId3"/>
    <p:sldId id="319" r:id="rId4"/>
    <p:sldId id="318" r:id="rId5"/>
    <p:sldId id="320" r:id="rId6"/>
    <p:sldId id="321" r:id="rId7"/>
    <p:sldId id="322" r:id="rId8"/>
    <p:sldId id="323" r:id="rId9"/>
    <p:sldId id="324" r:id="rId10"/>
    <p:sldId id="325" r:id="rId11"/>
    <p:sldId id="326" r:id="rId12"/>
    <p:sldId id="328" r:id="rId13"/>
    <p:sldId id="332" r:id="rId14"/>
    <p:sldId id="338" r:id="rId15"/>
    <p:sldId id="337" r:id="rId16"/>
    <p:sldId id="333" r:id="rId17"/>
    <p:sldId id="334" r:id="rId18"/>
    <p:sldId id="335" r:id="rId19"/>
    <p:sldId id="336" r:id="rId20"/>
    <p:sldId id="33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6" d="100"/>
          <a:sy n="76" d="100"/>
        </p:scale>
        <p:origin x="114" y="14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6A9E43-70FA-462B-A005-26D21D6DB159}"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4A57E-BEF7-4F35-9247-995D5160A593}" type="slidenum">
              <a:rPr lang="en-US" smtClean="0"/>
              <a:t>‹#›</a:t>
            </a:fld>
            <a:endParaRPr lang="en-US"/>
          </a:p>
        </p:txBody>
      </p:sp>
    </p:spTree>
    <p:extLst>
      <p:ext uri="{BB962C8B-B14F-4D97-AF65-F5344CB8AC3E}">
        <p14:creationId xmlns:p14="http://schemas.microsoft.com/office/powerpoint/2010/main" val="425179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3549775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88367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19858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880994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599805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a:p>
        </p:txBody>
      </p:sp>
    </p:spTree>
    <p:extLst>
      <p:ext uri="{BB962C8B-B14F-4D97-AF65-F5344CB8AC3E}">
        <p14:creationId xmlns:p14="http://schemas.microsoft.com/office/powerpoint/2010/main" val="4169147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317783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429047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75459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621016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219532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83068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72131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a:p>
        </p:txBody>
      </p:sp>
    </p:spTree>
    <p:extLst>
      <p:ext uri="{BB962C8B-B14F-4D97-AF65-F5344CB8AC3E}">
        <p14:creationId xmlns:p14="http://schemas.microsoft.com/office/powerpoint/2010/main" val="959865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www.ecodes.biz/ecodes_support/free_resources/2013California/13Building/PDFs/Chapter%2023%20-%20Wood.pdf"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hyperlink" Target="http://codes.iccsafe.org/app/book/content/2015-I-Codes/2015%20IBC%20HTML/Chapter%201.html"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tpinst.org/s/ANSI_TPI1-2007_Commentary-Appendices-Web2.pdf"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drjengineering.org/ibc"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t/>
            </a:r>
            <a:br>
              <a:rPr lang="en-US" sz="2400" dirty="0" smtClean="0"/>
            </a:br>
            <a:r>
              <a:rPr lang="en-US" sz="2400" dirty="0"/>
              <a:t>Position Statement on </a:t>
            </a:r>
            <a:r>
              <a:rPr lang="en-US" sz="2400" dirty="0" smtClean="0"/>
              <a:t/>
            </a:r>
            <a:br>
              <a:rPr lang="en-US" sz="2400" dirty="0" smtClean="0"/>
            </a:br>
            <a:r>
              <a:rPr lang="en-US" sz="2400" dirty="0" smtClean="0"/>
              <a:t>Sealed </a:t>
            </a:r>
            <a:r>
              <a:rPr lang="en-US" sz="2400" dirty="0"/>
              <a:t>Truss Placement Diagrams </a:t>
            </a:r>
            <a:r>
              <a:rPr lang="en-US" sz="2400" dirty="0" smtClean="0"/>
              <a:t/>
            </a:r>
            <a:br>
              <a:rPr lang="en-US" sz="2400" dirty="0" smtClean="0"/>
            </a:br>
            <a:r>
              <a:rPr lang="en-US" sz="2400" dirty="0" smtClean="0"/>
              <a:t>for the </a:t>
            </a:r>
            <a:r>
              <a:rPr lang="en-US" sz="2400" dirty="0"/>
              <a:t>2012 or 2015 </a:t>
            </a:r>
            <a:r>
              <a:rPr lang="en-US" sz="2400" dirty="0" smtClean="0"/>
              <a:t/>
            </a:r>
            <a:br>
              <a:rPr lang="en-US" sz="2400" dirty="0" smtClean="0"/>
            </a:br>
            <a:r>
              <a:rPr lang="en-US" sz="2400" dirty="0" smtClean="0"/>
              <a:t>International </a:t>
            </a:r>
            <a:r>
              <a:rPr lang="en-US" sz="2400" dirty="0"/>
              <a:t>Building Code</a:t>
            </a:r>
          </a:p>
        </p:txBody>
      </p:sp>
      <p:sp>
        <p:nvSpPr>
          <p:cNvPr id="3" name="Subtitle 2"/>
          <p:cNvSpPr>
            <a:spLocks noGrp="1"/>
          </p:cNvSpPr>
          <p:nvPr>
            <p:ph type="subTitle" idx="1"/>
          </p:nvPr>
        </p:nvSpPr>
        <p:spPr/>
        <p:txBody>
          <a:bodyPr>
            <a:normAutofit fontScale="85000" lnSpcReduction="20000"/>
          </a:bodyPr>
          <a:lstStyle/>
          <a:p>
            <a:endParaRPr lang="en-US" dirty="0" smtClean="0"/>
          </a:p>
          <a:p>
            <a:r>
              <a:rPr lang="en-US" dirty="0" smtClean="0"/>
              <a:t>Overview</a:t>
            </a:r>
          </a:p>
          <a:p>
            <a:r>
              <a:rPr lang="en-US" dirty="0" smtClean="0"/>
              <a:t>Revised 3/22/2017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Autofit/>
          </a:bodyPr>
          <a:lstStyle/>
          <a:p>
            <a:r>
              <a:rPr lang="en-US" dirty="0" smtClean="0"/>
              <a:t>The </a:t>
            </a:r>
            <a:r>
              <a:rPr lang="en-US" dirty="0"/>
              <a:t>rationale for the change proposed by S217-07/08 is as follows</a:t>
            </a:r>
            <a:r>
              <a:rPr lang="en-US" dirty="0" smtClean="0"/>
              <a:t>:</a:t>
            </a:r>
          </a:p>
          <a:p>
            <a:pPr lvl="1"/>
            <a:r>
              <a:rPr lang="en-US" sz="1800" dirty="0" smtClean="0">
                <a:latin typeface="Arial Narrow" panose="020B0606020202030204" pitchFamily="34" charset="0"/>
              </a:rPr>
              <a:t>The </a:t>
            </a:r>
            <a:r>
              <a:rPr lang="en-US" sz="1800" dirty="0">
                <a:latin typeface="Arial Narrow" panose="020B0606020202030204" pitchFamily="34" charset="0"/>
              </a:rPr>
              <a:t>truss placement diagram is an erection diagram that replicates the information on the approved construction documents per Section 106.3.  As it requires no engineering input, direct supervision and the signature and seal of a registered design professional is not required.</a:t>
            </a:r>
            <a:endParaRPr lang="en-US" sz="1800" b="1" u="sng" dirty="0">
              <a:latin typeface="Arial Narrow" panose="020B0606020202030204" pitchFamily="34" charset="0"/>
            </a:endParaRPr>
          </a:p>
          <a:p>
            <a:pPr marL="0" indent="0">
              <a:buNone/>
            </a:pPr>
            <a:endParaRPr lang="en-US" sz="1800" b="1" u="sng" dirty="0"/>
          </a:p>
        </p:txBody>
      </p:sp>
    </p:spTree>
    <p:extLst>
      <p:ext uri="{BB962C8B-B14F-4D97-AF65-F5344CB8AC3E}">
        <p14:creationId xmlns:p14="http://schemas.microsoft.com/office/powerpoint/2010/main" val="1122443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 IBC</a:t>
            </a:r>
            <a:endParaRPr lang="en-US" dirty="0"/>
          </a:p>
        </p:txBody>
      </p:sp>
      <p:sp>
        <p:nvSpPr>
          <p:cNvPr id="3" name="Content Placeholder 2"/>
          <p:cNvSpPr>
            <a:spLocks noGrp="1"/>
          </p:cNvSpPr>
          <p:nvPr>
            <p:ph sz="half" idx="1"/>
          </p:nvPr>
        </p:nvSpPr>
        <p:spPr/>
        <p:txBody>
          <a:bodyPr>
            <a:normAutofit/>
          </a:bodyPr>
          <a:lstStyle/>
          <a:p>
            <a:r>
              <a:rPr lang="en-US" dirty="0"/>
              <a:t>The </a:t>
            </a:r>
            <a:r>
              <a:rPr lang="en-US" dirty="0" smtClean="0"/>
              <a:t>2012 and 2015</a:t>
            </a:r>
            <a:r>
              <a:rPr lang="en-US" i="1" dirty="0" smtClean="0"/>
              <a:t> </a:t>
            </a:r>
            <a:r>
              <a:rPr lang="en-US" i="1" dirty="0"/>
              <a:t>IBC </a:t>
            </a:r>
            <a:r>
              <a:rPr lang="en-US" dirty="0" smtClean="0"/>
              <a:t>include </a:t>
            </a:r>
            <a:r>
              <a:rPr lang="en-US" dirty="0"/>
              <a:t>the following relevant sections that lay out the differences between TDDs and TPDs</a:t>
            </a:r>
            <a:r>
              <a:rPr lang="en-US" dirty="0" smtClean="0"/>
              <a:t>:</a:t>
            </a:r>
            <a:endParaRPr lang="en-US" dirty="0"/>
          </a:p>
        </p:txBody>
      </p:sp>
      <p:sp>
        <p:nvSpPr>
          <p:cNvPr id="4" name="Content Placeholder 3"/>
          <p:cNvSpPr>
            <a:spLocks noGrp="1"/>
          </p:cNvSpPr>
          <p:nvPr>
            <p:ph sz="half" idx="2"/>
          </p:nvPr>
        </p:nvSpPr>
        <p:spPr/>
        <p:txBody>
          <a:bodyPr>
            <a:normAutofit/>
          </a:bodyPr>
          <a:lstStyle/>
          <a:p>
            <a:r>
              <a:rPr lang="en-US" dirty="0" smtClean="0">
                <a:hlinkClick r:id="rId2"/>
              </a:rPr>
              <a:t>2303.4.1.4.1 Truss design drawings</a:t>
            </a:r>
          </a:p>
          <a:p>
            <a:r>
              <a:rPr lang="en-US" dirty="0" smtClean="0">
                <a:hlinkClick r:id="rId2"/>
              </a:rPr>
              <a:t>2303.4.2 Truss placement diagram</a:t>
            </a:r>
          </a:p>
          <a:p>
            <a:r>
              <a:rPr lang="en-US" dirty="0" smtClean="0">
                <a:hlinkClick r:id="rId2"/>
              </a:rPr>
              <a:t>2303.4.3 Truss submittal package</a:t>
            </a:r>
            <a:endParaRPr lang="en-US" dirty="0" smtClean="0"/>
          </a:p>
        </p:txBody>
      </p:sp>
    </p:spTree>
    <p:extLst>
      <p:ext uri="{BB962C8B-B14F-4D97-AF65-F5344CB8AC3E}">
        <p14:creationId xmlns:p14="http://schemas.microsoft.com/office/powerpoint/2010/main" val="32650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IBC</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2012 and 2015 IBC </a:t>
            </a:r>
            <a:r>
              <a:rPr lang="en-US" dirty="0" smtClean="0">
                <a:hlinkClick r:id="rId2"/>
              </a:rPr>
              <a:t>Section 107</a:t>
            </a:r>
            <a:r>
              <a:rPr lang="en-US" dirty="0" smtClean="0"/>
              <a:t> provide that the plans and specifications for a project shall be prepared by a licensed architect or engineer where required by the law of the jurisdiction in which the project is being constructed. </a:t>
            </a:r>
          </a:p>
          <a:p>
            <a:r>
              <a:rPr lang="en-US" dirty="0"/>
              <a:t>The plans and specifications should in turn clearly define the scope of the work proposed by the Building </a:t>
            </a:r>
            <a:r>
              <a:rPr lang="en-US" dirty="0" smtClean="0"/>
              <a:t>Designer.</a:t>
            </a:r>
            <a:endParaRPr lang="en-US" dirty="0"/>
          </a:p>
          <a:p>
            <a:endParaRPr lang="en-US" dirty="0"/>
          </a:p>
        </p:txBody>
      </p:sp>
      <p:sp>
        <p:nvSpPr>
          <p:cNvPr id="6" name="Content Placeholder 5"/>
          <p:cNvSpPr>
            <a:spLocks noGrp="1"/>
          </p:cNvSpPr>
          <p:nvPr>
            <p:ph sz="half" idx="2"/>
          </p:nvPr>
        </p:nvSpPr>
        <p:spPr/>
        <p:txBody>
          <a:bodyPr>
            <a:normAutofit fontScale="70000" lnSpcReduction="20000"/>
          </a:bodyPr>
          <a:lstStyle/>
          <a:p>
            <a:r>
              <a:rPr lang="en-US" dirty="0" smtClean="0"/>
              <a:t>107.1 General</a:t>
            </a:r>
          </a:p>
          <a:p>
            <a:r>
              <a:rPr lang="en-US" dirty="0" smtClean="0"/>
              <a:t>107.2.1 Information on construction documents</a:t>
            </a:r>
            <a:endParaRPr lang="en-US" dirty="0" smtClean="0"/>
          </a:p>
        </p:txBody>
      </p:sp>
    </p:spTree>
    <p:extLst>
      <p:ext uri="{BB962C8B-B14F-4D97-AF65-F5344CB8AC3E}">
        <p14:creationId xmlns:p14="http://schemas.microsoft.com/office/powerpoint/2010/main" val="3649666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a:t>
            </a:r>
            <a:r>
              <a:rPr lang="en-US" dirty="0" smtClean="0"/>
              <a:t>– </a:t>
            </a:r>
            <a:r>
              <a:rPr lang="en-US" dirty="0"/>
              <a:t>Statutes for Professional </a:t>
            </a:r>
            <a:r>
              <a:rPr lang="en-US" dirty="0" smtClean="0"/>
              <a:t>Engineering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state’s professional engineering law(s) and the IBC provide the basis upon which to evaluate the need to provide an engineer’s seal on a TPD. </a:t>
            </a:r>
          </a:p>
          <a:p>
            <a:r>
              <a:rPr lang="en-US" dirty="0" smtClean="0"/>
              <a:t>Requiring the TPD to be sealed, where it is not prepared by an engineer or under his/her immediate personal supervision, is contrary to most state engineering laws which typically include language regarding sealing construction documents. </a:t>
            </a:r>
          </a:p>
          <a:p>
            <a:r>
              <a:rPr lang="en-US" dirty="0" smtClean="0"/>
              <a:t>Based on the above, a TPD does not require a professional engineer’s seal for any building project in jurisdictions with similar statutes.</a:t>
            </a:r>
          </a:p>
          <a:p>
            <a:pPr lvl="1"/>
            <a:endParaRPr lang="en-US" dirty="0" smtClean="0"/>
          </a:p>
          <a:p>
            <a:endParaRPr lang="en-US" dirty="0" smtClean="0"/>
          </a:p>
          <a:p>
            <a:pPr lvl="0"/>
            <a:endParaRPr lang="en-US" dirty="0"/>
          </a:p>
        </p:txBody>
      </p:sp>
    </p:spTree>
    <p:extLst>
      <p:ext uri="{BB962C8B-B14F-4D97-AF65-F5344CB8AC3E}">
        <p14:creationId xmlns:p14="http://schemas.microsoft.com/office/powerpoint/2010/main" val="2114015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 ANSI/TPI </a:t>
            </a:r>
            <a:r>
              <a:rPr lang="en-US" dirty="0" smtClean="0"/>
              <a:t>1</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ANSI/TPI </a:t>
            </a:r>
            <a:r>
              <a:rPr lang="en-US" dirty="0" smtClean="0"/>
              <a:t>1, referenced by </a:t>
            </a:r>
            <a:r>
              <a:rPr lang="en-US" dirty="0" smtClean="0"/>
              <a:t>both the 2015 (14) and 2012 (07) </a:t>
            </a:r>
            <a:r>
              <a:rPr lang="en-US" i="1" dirty="0" smtClean="0"/>
              <a:t>IBC</a:t>
            </a:r>
            <a:r>
              <a:rPr lang="en-US" dirty="0" smtClean="0"/>
              <a:t>, </a:t>
            </a:r>
            <a:r>
              <a:rPr lang="en-US" dirty="0" smtClean="0"/>
              <a:t>clearly </a:t>
            </a:r>
            <a:r>
              <a:rPr lang="en-US" dirty="0" smtClean="0"/>
              <a:t>states that TPDs do not require an engineer’s seal when they serve only as a guide for Truss installation</a:t>
            </a:r>
          </a:p>
          <a:p>
            <a:r>
              <a:rPr lang="en-US" dirty="0" smtClean="0"/>
              <a:t>The </a:t>
            </a:r>
            <a:r>
              <a:rPr lang="en-US" dirty="0" smtClean="0">
                <a:hlinkClick r:id="rId2"/>
              </a:rPr>
              <a:t>commentary</a:t>
            </a:r>
            <a:r>
              <a:rPr lang="en-US" dirty="0" smtClean="0"/>
              <a:t> further explains the intent of the standard</a:t>
            </a:r>
            <a:endParaRPr lang="en-US" dirty="0"/>
          </a:p>
        </p:txBody>
      </p:sp>
      <p:sp>
        <p:nvSpPr>
          <p:cNvPr id="6" name="Content Placeholder 5"/>
          <p:cNvSpPr>
            <a:spLocks noGrp="1"/>
          </p:cNvSpPr>
          <p:nvPr>
            <p:ph sz="half" idx="2"/>
          </p:nvPr>
        </p:nvSpPr>
        <p:spPr/>
        <p:txBody>
          <a:bodyPr>
            <a:normAutofit fontScale="85000" lnSpcReduction="20000"/>
          </a:bodyPr>
          <a:lstStyle/>
          <a:p>
            <a:r>
              <a:rPr lang="en-US" dirty="0" smtClean="0"/>
              <a:t>2.3.6.4 Truss Placement Diagram. …When the Truss Placement Diagram serves only as a guide for Truss installation and requires no engineering input, it does not require the seal of any Truss Design Engineer or Registered Design Professional.</a:t>
            </a:r>
          </a:p>
        </p:txBody>
      </p:sp>
    </p:spTree>
    <p:extLst>
      <p:ext uri="{BB962C8B-B14F-4D97-AF65-F5344CB8AC3E}">
        <p14:creationId xmlns:p14="http://schemas.microsoft.com/office/powerpoint/2010/main" val="3311407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 </a:t>
            </a:r>
            <a:r>
              <a:rPr lang="en-US" dirty="0" smtClean="0"/>
              <a:t>ANSI/TPI 1</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Truss </a:t>
            </a:r>
            <a:r>
              <a:rPr lang="en-US" dirty="0"/>
              <a:t>Designer’s </a:t>
            </a:r>
            <a:r>
              <a:rPr lang="en-US" dirty="0" smtClean="0"/>
              <a:t>sole responsibility </a:t>
            </a:r>
            <a:r>
              <a:rPr lang="en-US" dirty="0"/>
              <a:t>is to </a:t>
            </a:r>
            <a:r>
              <a:rPr lang="en-US" dirty="0" smtClean="0"/>
              <a:t>design </a:t>
            </a:r>
            <a:r>
              <a:rPr lang="en-US" dirty="0"/>
              <a:t>the individual trusses according to information provided </a:t>
            </a:r>
            <a:r>
              <a:rPr lang="en-US" dirty="0" smtClean="0"/>
              <a:t>by </a:t>
            </a:r>
            <a:r>
              <a:rPr lang="en-US" dirty="0"/>
              <a:t>the RDP or Building Designer</a:t>
            </a:r>
            <a:endParaRPr lang="en-US" dirty="0" smtClean="0"/>
          </a:p>
          <a:p>
            <a:r>
              <a:rPr lang="en-US" dirty="0" smtClean="0"/>
              <a:t>The </a:t>
            </a:r>
            <a:r>
              <a:rPr lang="en-US" dirty="0"/>
              <a:t>Truss Designer is therefore </a:t>
            </a:r>
            <a:r>
              <a:rPr lang="en-US" dirty="0" smtClean="0"/>
              <a:t>specifically responsible </a:t>
            </a:r>
            <a:r>
              <a:rPr lang="en-US" dirty="0"/>
              <a:t>for the single truss design depicted on each TDD.</a:t>
            </a:r>
          </a:p>
          <a:p>
            <a:endParaRPr lang="en-US" sz="1400"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62600" y="1047750"/>
            <a:ext cx="2620201"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498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Analysis </a:t>
            </a:r>
            <a:r>
              <a:rPr lang="en-US" dirty="0" smtClean="0"/>
              <a:t>– ANSI/TPI 1</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TPDs are typically prepared </a:t>
            </a:r>
            <a:r>
              <a:rPr lang="en-US" dirty="0"/>
              <a:t>by component manufacturer personnel </a:t>
            </a:r>
            <a:r>
              <a:rPr lang="en-US" dirty="0" smtClean="0"/>
              <a:t>other than Truss </a:t>
            </a:r>
            <a:r>
              <a:rPr lang="en-US" dirty="0"/>
              <a:t>Designers. </a:t>
            </a:r>
            <a:endParaRPr lang="en-US" dirty="0" smtClean="0"/>
          </a:p>
          <a:p>
            <a:r>
              <a:rPr lang="en-US" dirty="0" smtClean="0"/>
              <a:t>The TPDs may </a:t>
            </a:r>
            <a:r>
              <a:rPr lang="en-US" dirty="0"/>
              <a:t>not be reviewed or even seen by the Truss Designer. </a:t>
            </a:r>
            <a:endParaRPr lang="en-US" dirty="0" smtClean="0"/>
          </a:p>
          <a:p>
            <a:r>
              <a:rPr lang="en-US" dirty="0" smtClean="0"/>
              <a:t>It is therefore understood that TPDs are not </a:t>
            </a:r>
            <a:r>
              <a:rPr lang="en-US" dirty="0"/>
              <a:t>prepared under the Truss Designer’s direct supervision.  </a:t>
            </a:r>
          </a:p>
          <a:p>
            <a:pPr lvl="1"/>
            <a:endParaRPr lang="en-US" sz="1000"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620185" y="1200150"/>
            <a:ext cx="2094629"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746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a:bodyPr>
          <a:lstStyle/>
          <a:p>
            <a:r>
              <a:rPr lang="en-US" sz="2800" dirty="0"/>
              <a:t>The 2012 </a:t>
            </a:r>
            <a:r>
              <a:rPr lang="en-US" sz="2800" dirty="0" smtClean="0"/>
              <a:t>and 2015 </a:t>
            </a:r>
            <a:r>
              <a:rPr lang="en-US" sz="2800" i="1" dirty="0"/>
              <a:t>IBC</a:t>
            </a:r>
            <a:r>
              <a:rPr lang="en-US" sz="2800" dirty="0"/>
              <a:t> </a:t>
            </a:r>
            <a:r>
              <a:rPr lang="en-US" sz="2800" u="sng" dirty="0">
                <a:hlinkClick r:id="rId2" action="ppaction://hlinkfile"/>
              </a:rPr>
              <a:t>Section 2303.4.2</a:t>
            </a:r>
            <a:r>
              <a:rPr lang="en-US" sz="2800" dirty="0"/>
              <a:t> both specify that a TPP does not require the seal of the truss designer when the TDD serves as a guide for installers. </a:t>
            </a:r>
          </a:p>
          <a:p>
            <a:r>
              <a:rPr lang="en-US" sz="2800" dirty="0" smtClean="0"/>
              <a:t>It </a:t>
            </a:r>
            <a:r>
              <a:rPr lang="en-US" sz="2800" dirty="0"/>
              <a:t>is the responsibility of the Building Designer to review the TPD, if provided, and verify that it does not deviate from the permit submittal documents</a:t>
            </a:r>
            <a:r>
              <a:rPr lang="en-US" sz="2800" dirty="0" smtClean="0"/>
              <a:t>.</a:t>
            </a:r>
          </a:p>
          <a:p>
            <a:endParaRPr lang="en-US" sz="2800" b="1" u="sng" dirty="0"/>
          </a:p>
        </p:txBody>
      </p:sp>
    </p:spTree>
    <p:extLst>
      <p:ext uri="{BB962C8B-B14F-4D97-AF65-F5344CB8AC3E}">
        <p14:creationId xmlns:p14="http://schemas.microsoft.com/office/powerpoint/2010/main" val="2955287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a:t>Truss Design Engineers should </a:t>
            </a:r>
            <a:r>
              <a:rPr lang="en-US" sz="2800" dirty="0" smtClean="0"/>
              <a:t>NOT be </a:t>
            </a:r>
            <a:r>
              <a:rPr lang="en-US" sz="2800" dirty="0"/>
              <a:t>asked by RDPs, Building Designers or Building Code Officials to seal TPDs</a:t>
            </a:r>
            <a:r>
              <a:rPr lang="en-US" sz="2800" dirty="0" smtClean="0"/>
              <a:t>.</a:t>
            </a:r>
          </a:p>
          <a:p>
            <a:endParaRPr lang="en-US" sz="2800" b="1" u="sng" dirty="0"/>
          </a:p>
        </p:txBody>
      </p:sp>
    </p:spTree>
    <p:extLst>
      <p:ext uri="{BB962C8B-B14F-4D97-AF65-F5344CB8AC3E}">
        <p14:creationId xmlns:p14="http://schemas.microsoft.com/office/powerpoint/2010/main" val="3597426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t>ANSI/ TPI, National Design Standard for Metal Plate Connected Wood Truss Construction, Truss Plate Institute, </a:t>
            </a:r>
            <a:r>
              <a:rPr lang="en-US" dirty="0" smtClean="0"/>
              <a:t>2007, 2014</a:t>
            </a:r>
            <a:endParaRPr lang="en-US" dirty="0" smtClean="0"/>
          </a:p>
          <a:p>
            <a:r>
              <a:rPr lang="en-US" dirty="0" smtClean="0"/>
              <a:t>International Building Code, International Code Council, 2006, 2009, 2012, 2015</a:t>
            </a:r>
          </a:p>
          <a:p>
            <a:endParaRPr lang="en-US" dirty="0"/>
          </a:p>
        </p:txBody>
      </p:sp>
    </p:spTree>
    <p:extLst>
      <p:ext uri="{BB962C8B-B14F-4D97-AF65-F5344CB8AC3E}">
        <p14:creationId xmlns:p14="http://schemas.microsoft.com/office/powerpoint/2010/main" val="467330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16021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sz="half" idx="1"/>
          </p:nvPr>
        </p:nvSpPr>
        <p:spPr/>
        <p:txBody>
          <a:bodyPr/>
          <a:lstStyle/>
          <a:p>
            <a:r>
              <a:rPr lang="en-US" dirty="0" smtClean="0"/>
              <a:t>Do Truss Designers have the responsibility to seal a Truss Placement Diagram (TPD)?</a:t>
            </a:r>
          </a:p>
          <a:p>
            <a:r>
              <a:rPr lang="en-US" dirty="0" smtClean="0"/>
              <a:t>Short answer: NO</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1442288"/>
            <a:ext cx="4038600" cy="2909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279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seal TPDs?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All necessary engineering design information is found on the Truss Design Drawings (TDD)</a:t>
            </a:r>
          </a:p>
          <a:p>
            <a:r>
              <a:rPr lang="en-US" dirty="0" smtClean="0"/>
              <a:t>If Truss Design Engineers were to seal a TPD, they could inappropriately be held responsible for ensuring the proper flow of loads through the structure to the foundation. </a:t>
            </a:r>
          </a:p>
          <a:p>
            <a:endParaRPr lang="en-US" dirty="0" smtClean="0"/>
          </a:p>
          <a:p>
            <a:endParaRPr lang="en-US"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75680" y="701399"/>
            <a:ext cx="2971800" cy="390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164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seal TPDs?</a:t>
            </a:r>
            <a:endParaRPr lang="en-US" dirty="0"/>
          </a:p>
        </p:txBody>
      </p:sp>
      <p:sp>
        <p:nvSpPr>
          <p:cNvPr id="3" name="Content Placeholder 2"/>
          <p:cNvSpPr>
            <a:spLocks noGrp="1"/>
          </p:cNvSpPr>
          <p:nvPr>
            <p:ph sz="half" idx="1"/>
          </p:nvPr>
        </p:nvSpPr>
        <p:spPr>
          <a:xfrm>
            <a:off x="457200" y="1200151"/>
            <a:ext cx="5029200" cy="3394472"/>
          </a:xfrm>
        </p:spPr>
        <p:txBody>
          <a:bodyPr>
            <a:normAutofit fontScale="77500" lnSpcReduction="20000"/>
          </a:bodyPr>
          <a:lstStyle/>
          <a:p>
            <a:r>
              <a:rPr lang="en-US" dirty="0" smtClean="0"/>
              <a:t>Compare a truss to a window: both are manufactured and in turn installed within a building. </a:t>
            </a:r>
          </a:p>
          <a:p>
            <a:r>
              <a:rPr lang="en-US" dirty="0" smtClean="0"/>
              <a:t>A window may be a highly engineered component of a house with specific installation specifications and instructions. </a:t>
            </a:r>
          </a:p>
          <a:p>
            <a:r>
              <a:rPr lang="en-US" dirty="0" smtClean="0"/>
              <a:t>However, there is no requirement to provide an engineer’s seal on the installation instructions for windows.</a:t>
            </a:r>
          </a:p>
          <a:p>
            <a:endParaRPr lang="en-US" dirty="0"/>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571413" y="1200150"/>
            <a:ext cx="2192173"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3567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TPDs</a:t>
            </a:r>
            <a:endParaRPr lang="en-US" dirty="0"/>
          </a:p>
        </p:txBody>
      </p:sp>
      <p:sp>
        <p:nvSpPr>
          <p:cNvPr id="3" name="Content Placeholder 2"/>
          <p:cNvSpPr>
            <a:spLocks noGrp="1"/>
          </p:cNvSpPr>
          <p:nvPr>
            <p:ph sz="half" idx="1"/>
          </p:nvPr>
        </p:nvSpPr>
        <p:spPr>
          <a:xfrm>
            <a:off x="457200" y="1200151"/>
            <a:ext cx="5257800" cy="3394472"/>
          </a:xfrm>
        </p:spPr>
        <p:txBody>
          <a:bodyPr>
            <a:normAutofit fontScale="92500" lnSpcReduction="20000"/>
          </a:bodyPr>
          <a:lstStyle/>
          <a:p>
            <a:r>
              <a:rPr lang="en-US" dirty="0" smtClean="0"/>
              <a:t>To assist the builder in positioning or locating the trusses and components supplied by the manufacturer.  </a:t>
            </a:r>
          </a:p>
          <a:p>
            <a:r>
              <a:rPr lang="en-US" dirty="0" smtClean="0"/>
              <a:t>To serve as detailed installation instructions</a:t>
            </a:r>
          </a:p>
          <a:p>
            <a:r>
              <a:rPr lang="en-US" dirty="0" smtClean="0"/>
              <a:t>To indicate the manufacturer’s assumed location for each truss and component</a:t>
            </a:r>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895378" y="1200150"/>
            <a:ext cx="1544243"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422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i="1" dirty="0"/>
          </a:p>
        </p:txBody>
      </p:sp>
      <p:sp>
        <p:nvSpPr>
          <p:cNvPr id="3" name="Content Placeholder 2"/>
          <p:cNvSpPr>
            <a:spLocks noGrp="1"/>
          </p:cNvSpPr>
          <p:nvPr>
            <p:ph idx="1"/>
          </p:nvPr>
        </p:nvSpPr>
        <p:spPr/>
        <p:txBody>
          <a:bodyPr>
            <a:noAutofit/>
          </a:bodyPr>
          <a:lstStyle/>
          <a:p>
            <a:r>
              <a:rPr lang="en-US" dirty="0"/>
              <a:t>The code language regarding Truss Placement Diagrams in the 2012 and 2015 </a:t>
            </a:r>
            <a:r>
              <a:rPr lang="en-US" i="1" dirty="0"/>
              <a:t>IBC</a:t>
            </a:r>
            <a:r>
              <a:rPr lang="en-US" dirty="0"/>
              <a:t> was introduced in the 2006 </a:t>
            </a:r>
            <a:r>
              <a:rPr lang="en-US" i="1" dirty="0"/>
              <a:t>IBC</a:t>
            </a:r>
            <a:r>
              <a:rPr lang="en-US" dirty="0"/>
              <a:t> code change process (S165-04/05). </a:t>
            </a:r>
            <a:endParaRPr lang="en-US" dirty="0" smtClean="0"/>
          </a:p>
          <a:p>
            <a:r>
              <a:rPr lang="en-US" dirty="0" smtClean="0"/>
              <a:t>The </a:t>
            </a:r>
            <a:r>
              <a:rPr lang="en-US" dirty="0" smtClean="0"/>
              <a:t>proposal was </a:t>
            </a:r>
            <a:r>
              <a:rPr lang="en-US" dirty="0"/>
              <a:t>intended to improve clarity </a:t>
            </a:r>
            <a:r>
              <a:rPr lang="en-US" dirty="0" smtClean="0"/>
              <a:t>in terminology and included only a </a:t>
            </a:r>
            <a:r>
              <a:rPr lang="en-US" dirty="0"/>
              <a:t>definition of a </a:t>
            </a:r>
            <a:r>
              <a:rPr lang="en-US" dirty="0" smtClean="0"/>
              <a:t>TPD :</a:t>
            </a:r>
          </a:p>
          <a:p>
            <a:pPr lvl="1"/>
            <a:r>
              <a:rPr lang="en-US" sz="1800" b="1" dirty="0" smtClean="0">
                <a:latin typeface="Arial Narrow" panose="020B0606020202030204" pitchFamily="34" charset="0"/>
              </a:rPr>
              <a:t>2303.4.2 </a:t>
            </a:r>
            <a:r>
              <a:rPr lang="en-US" sz="1800" b="1" dirty="0">
                <a:latin typeface="Arial Narrow" panose="020B0606020202030204" pitchFamily="34" charset="0"/>
              </a:rPr>
              <a:t>Truss placement diagrams</a:t>
            </a:r>
            <a:r>
              <a:rPr lang="en-US" sz="1800" dirty="0">
                <a:latin typeface="Arial Narrow" panose="020B0606020202030204" pitchFamily="34" charset="0"/>
              </a:rPr>
              <a:t>. Diagrams supplied by the truss manufacturer that identify the individually designated truss design drawings do not require the seal of a truss design engineer.</a:t>
            </a:r>
            <a:endParaRPr lang="en-US" sz="1800" b="1" u="sng" dirty="0">
              <a:latin typeface="Arial Narrow" panose="020B0606020202030204" pitchFamily="34" charset="0"/>
            </a:endParaRPr>
          </a:p>
          <a:p>
            <a:endParaRPr lang="en-US" dirty="0"/>
          </a:p>
        </p:txBody>
      </p:sp>
    </p:spTree>
    <p:extLst>
      <p:ext uri="{BB962C8B-B14F-4D97-AF65-F5344CB8AC3E}">
        <p14:creationId xmlns:p14="http://schemas.microsoft.com/office/powerpoint/2010/main" val="3882129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The proposal was </a:t>
            </a:r>
            <a:r>
              <a:rPr lang="en-US" dirty="0"/>
              <a:t>modified during the </a:t>
            </a:r>
            <a:r>
              <a:rPr lang="en-US" dirty="0" smtClean="0"/>
              <a:t>2006 </a:t>
            </a:r>
            <a:r>
              <a:rPr lang="en-US" i="1" dirty="0" smtClean="0"/>
              <a:t>IBC</a:t>
            </a:r>
            <a:r>
              <a:rPr lang="en-US" dirty="0" smtClean="0"/>
              <a:t> hearing process</a:t>
            </a:r>
            <a:r>
              <a:rPr lang="en-US" dirty="0"/>
              <a:t> </a:t>
            </a:r>
            <a:r>
              <a:rPr lang="en-US" dirty="0" smtClean="0"/>
              <a:t>as follows:</a:t>
            </a:r>
            <a:endParaRPr lang="en-US" b="1" u="sng" dirty="0" smtClean="0"/>
          </a:p>
          <a:p>
            <a:pPr lvl="1"/>
            <a:r>
              <a:rPr lang="en-US" sz="1600" b="1" dirty="0" smtClean="0">
                <a:latin typeface="Arial Narrow" panose="020B0606020202030204" pitchFamily="34" charset="0"/>
              </a:rPr>
              <a:t>2303.4.1.3 Truss Placement Diagram</a:t>
            </a:r>
            <a:r>
              <a:rPr lang="en-US" sz="1600" dirty="0" smtClean="0">
                <a:latin typeface="Arial Narrow" panose="020B0606020202030204" pitchFamily="34" charset="0"/>
              </a:rPr>
              <a:t>. </a:t>
            </a:r>
            <a:r>
              <a:rPr lang="en-US" sz="1600" dirty="0">
                <a:latin typeface="Arial Narrow" panose="020B0606020202030204" pitchFamily="34" charset="0"/>
              </a:rPr>
              <a:t>The truss manufacturer shall provide a truss placement diagram that identifies the proposed location for each individually designated truss and references the corresponding truss design drawing. The truss placement diagram shall be provided as part of the truss submittal package, and with the shipment of trusses delivered to the job site. Truss placement diagrams shall not be required to bear the seal or signature of the truss designer. </a:t>
            </a:r>
          </a:p>
          <a:p>
            <a:pPr lvl="1"/>
            <a:r>
              <a:rPr lang="en-US" sz="1600" b="1" dirty="0" smtClean="0">
                <a:latin typeface="Arial Narrow" panose="020B0606020202030204" pitchFamily="34" charset="0"/>
              </a:rPr>
              <a:t>Exception</a:t>
            </a:r>
            <a:r>
              <a:rPr lang="en-US" sz="1600" b="1" dirty="0">
                <a:latin typeface="Arial Narrow" panose="020B0606020202030204" pitchFamily="34" charset="0"/>
              </a:rPr>
              <a:t>:</a:t>
            </a:r>
            <a:r>
              <a:rPr lang="en-US" sz="1600" dirty="0">
                <a:latin typeface="Arial Narrow" panose="020B0606020202030204" pitchFamily="34" charset="0"/>
              </a:rPr>
              <a:t> When the Truss Placement Diagram is prepared under the direct supervision of a </a:t>
            </a:r>
            <a:r>
              <a:rPr lang="en-US" sz="1600" dirty="0" smtClean="0">
                <a:latin typeface="Arial Narrow" panose="020B0606020202030204" pitchFamily="34" charset="0"/>
              </a:rPr>
              <a:t>registered </a:t>
            </a:r>
            <a:r>
              <a:rPr lang="en-US" sz="1600" dirty="0">
                <a:latin typeface="Arial Narrow" panose="020B0606020202030204" pitchFamily="34" charset="0"/>
              </a:rPr>
              <a:t>design professional, it is required to be signed and sealed</a:t>
            </a:r>
            <a:r>
              <a:rPr lang="en-US" sz="1600" dirty="0" smtClean="0">
                <a:latin typeface="Arial Narrow" panose="020B0606020202030204" pitchFamily="34" charset="0"/>
              </a:rPr>
              <a:t>.</a:t>
            </a:r>
            <a:endParaRPr lang="en-US" sz="1600" b="1" u="sng" dirty="0">
              <a:latin typeface="Arial Narrow" panose="020B0606020202030204" pitchFamily="34" charset="0"/>
            </a:endParaRPr>
          </a:p>
        </p:txBody>
      </p:sp>
    </p:spTree>
    <p:extLst>
      <p:ext uri="{BB962C8B-B14F-4D97-AF65-F5344CB8AC3E}">
        <p14:creationId xmlns:p14="http://schemas.microsoft.com/office/powerpoint/2010/main" val="2236455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a:t>In the 2009 </a:t>
            </a:r>
            <a:r>
              <a:rPr lang="en-US" i="1" dirty="0" smtClean="0"/>
              <a:t>IBC </a:t>
            </a:r>
            <a:r>
              <a:rPr lang="en-US" dirty="0" smtClean="0"/>
              <a:t>the definition of a TPD </a:t>
            </a:r>
            <a:r>
              <a:rPr lang="en-US" dirty="0"/>
              <a:t>was revised </a:t>
            </a:r>
            <a:r>
              <a:rPr lang="en-US" dirty="0" smtClean="0"/>
              <a:t>again (S217-07/08) as proposed by the National Council of Structural Engineers Associations (NCSEA)</a:t>
            </a:r>
            <a:r>
              <a:rPr lang="en-US" i="1" dirty="0" smtClean="0"/>
              <a:t>:</a:t>
            </a:r>
            <a:endParaRPr lang="en-US" b="1" u="sng" dirty="0"/>
          </a:p>
          <a:p>
            <a:pPr lvl="1"/>
            <a:r>
              <a:rPr lang="en-US" sz="1800" b="1" dirty="0" smtClean="0">
                <a:latin typeface="Arial Narrow" panose="020B0606020202030204" pitchFamily="34" charset="0"/>
              </a:rPr>
              <a:t>2303.4.2 </a:t>
            </a:r>
            <a:r>
              <a:rPr lang="en-US" sz="1800" b="1" dirty="0">
                <a:latin typeface="Arial Narrow" panose="020B0606020202030204" pitchFamily="34" charset="0"/>
              </a:rPr>
              <a:t>Truss placement diagram.</a:t>
            </a:r>
            <a:r>
              <a:rPr lang="en-US" sz="1800" dirty="0">
                <a:latin typeface="Arial Narrow" panose="020B0606020202030204" pitchFamily="34" charset="0"/>
              </a:rPr>
              <a:t> </a:t>
            </a:r>
            <a:r>
              <a:rPr lang="en-US" sz="1600" dirty="0">
                <a:latin typeface="Arial Narrow" panose="020B0606020202030204" pitchFamily="34" charset="0"/>
              </a:rPr>
              <a:t>The truss manufacturer shall provide a truss placement diagram that identifies the proposed location for each individually designated truss and references the corresponding truss design drawing. The truss placement diagram shall be provided as part of the truss submittal package, and with the shipment of trusses delivered to the job site. Truss placement diagrams that serve only as a guide for installation and do not deviate from the permit submittal drawings shall not be required to bear the seal or signature of the truss designer.</a:t>
            </a:r>
          </a:p>
        </p:txBody>
      </p:sp>
    </p:spTree>
    <p:extLst>
      <p:ext uri="{BB962C8B-B14F-4D97-AF65-F5344CB8AC3E}">
        <p14:creationId xmlns:p14="http://schemas.microsoft.com/office/powerpoint/2010/main" val="2629082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SBCA 16_9</Template>
  <TotalTime>4753</TotalTime>
  <Words>946</Words>
  <Application>Microsoft Office PowerPoint</Application>
  <PresentationFormat>On-screen Show (16:9)</PresentationFormat>
  <Paragraphs>69</Paragraphs>
  <Slides>19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Narrow</vt:lpstr>
      <vt:lpstr>Calibri</vt:lpstr>
      <vt:lpstr>Segoe UI</vt:lpstr>
      <vt:lpstr>Custom Design</vt:lpstr>
      <vt:lpstr>SBCA Educational Presentation Template</vt:lpstr>
      <vt:lpstr> Position Statement on  Sealed Truss Placement Diagrams  for the 2012 or 2015  International Building Code</vt:lpstr>
      <vt:lpstr>PowerPoint Presentation</vt:lpstr>
      <vt:lpstr>Introduction</vt:lpstr>
      <vt:lpstr>Why not seal TPDs?</vt:lpstr>
      <vt:lpstr>Why not seal TPDs?</vt:lpstr>
      <vt:lpstr>Purpose of TPDs</vt:lpstr>
      <vt:lpstr>Background</vt:lpstr>
      <vt:lpstr>Background</vt:lpstr>
      <vt:lpstr>Background</vt:lpstr>
      <vt:lpstr>Background</vt:lpstr>
      <vt:lpstr>Analysis – IBC</vt:lpstr>
      <vt:lpstr>Analysis – IBC</vt:lpstr>
      <vt:lpstr>Analysis – Statutes for Professional Engineering</vt:lpstr>
      <vt:lpstr>Analysis – ANSI/TPI 1</vt:lpstr>
      <vt:lpstr>Analysis – ANSI/TPI 1</vt:lpstr>
      <vt:lpstr>Analysis – ANSI/TPI 1</vt:lpstr>
      <vt:lpstr>Findings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Sealed TPD for 2012 and 2015 IBC</dc:title>
  <dc:creator>Abby Davidson</dc:creator>
  <cp:lastModifiedBy>Abby Davidson</cp:lastModifiedBy>
  <cp:revision>58</cp:revision>
  <dcterms:created xsi:type="dcterms:W3CDTF">2015-06-02T15:10:27Z</dcterms:created>
  <dcterms:modified xsi:type="dcterms:W3CDTF">2017-03-22T19:40:44Z</dcterms:modified>
</cp:coreProperties>
</file>