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sldIdLst>
    <p:sldId id="256" r:id="rId3"/>
    <p:sldId id="257" r:id="rId4"/>
    <p:sldId id="273" r:id="rId5"/>
    <p:sldId id="274" r:id="rId6"/>
    <p:sldId id="276" r:id="rId7"/>
    <p:sldId id="277" r:id="rId8"/>
    <p:sldId id="258" r:id="rId9"/>
    <p:sldId id="270" r:id="rId10"/>
    <p:sldId id="272" r:id="rId11"/>
    <p:sldId id="271" r:id="rId12"/>
    <p:sldId id="259" r:id="rId13"/>
    <p:sldId id="275" r:id="rId14"/>
    <p:sldId id="262" r:id="rId15"/>
    <p:sldId id="266" r:id="rId16"/>
    <p:sldId id="267" r:id="rId17"/>
    <p:sldId id="263" r:id="rId18"/>
    <p:sldId id="268" r:id="rId19"/>
    <p:sldId id="269" r:id="rId20"/>
    <p:sldId id="265" r:id="rId21"/>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Abby Davidson" initials="AD" lastIdx="4" clrIdx="0"/>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3463" autoAdjust="0"/>
    <p:restoredTop sz="94660"/>
  </p:normalViewPr>
  <p:slideViewPr>
    <p:cSldViewPr snapToGrid="0">
      <p:cViewPr varScale="1">
        <p:scale>
          <a:sx n="160" d="100"/>
          <a:sy n="160" d="100"/>
        </p:scale>
        <p:origin x="330" y="144"/>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tableStyles" Target="tableStyle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commentAuthors" Target="commentAuthor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457200" y="2114550"/>
            <a:ext cx="5638800" cy="1102519"/>
          </a:xfrm>
        </p:spPr>
        <p:txBody>
          <a:bodyPr/>
          <a:lstStyle>
            <a:lvl1pPr algn="ctr">
              <a:defRPr>
                <a:solidFill>
                  <a:schemeClr val="bg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457200" y="3333749"/>
            <a:ext cx="5638800" cy="990601"/>
          </a:xfrm>
        </p:spPr>
        <p:txBody>
          <a:bodyPr/>
          <a:lstStyle>
            <a:lvl1pPr marL="0" indent="0" algn="ctr">
              <a:buNone/>
              <a:defRPr>
                <a:solidFill>
                  <a:schemeClr val="bg1">
                    <a:lumMod val="8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6" name="Slide Number Placeholder 5"/>
          <p:cNvSpPr>
            <a:spLocks noGrp="1"/>
          </p:cNvSpPr>
          <p:nvPr>
            <p:ph type="sldNum" sz="quarter" idx="12"/>
          </p:nvPr>
        </p:nvSpPr>
        <p:spPr>
          <a:xfrm>
            <a:off x="7010400" y="4857750"/>
            <a:ext cx="2133600" cy="273844"/>
          </a:xfrm>
        </p:spPr>
        <p:txBody>
          <a:bodyPr/>
          <a:lstStyle/>
          <a:p>
            <a:fld id="{5B54EAF8-E1E1-4AE5-84C9-122DA47D491A}" type="slidenum">
              <a:rPr lang="en-US" smtClean="0"/>
              <a:pPr/>
              <a:t>‹#›</a:t>
            </a:fld>
            <a:endParaRPr lang="en-US" dirty="0"/>
          </a:p>
        </p:txBody>
      </p:sp>
    </p:spTree>
    <p:extLst>
      <p:ext uri="{BB962C8B-B14F-4D97-AF65-F5344CB8AC3E}">
        <p14:creationId xmlns:p14="http://schemas.microsoft.com/office/powerpoint/2010/main" val="119688435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4767263"/>
            <a:ext cx="2133600" cy="273844"/>
          </a:xfrm>
          <a:prstGeom prst="rect">
            <a:avLst/>
          </a:prstGeom>
        </p:spPr>
        <p:txBody>
          <a:bodyPr/>
          <a:lstStyle/>
          <a:p>
            <a:fld id="{349D20F5-88CF-461D-8D9D-DC32D877111A}" type="datetimeFigureOut">
              <a:rPr lang="en-US" smtClean="0"/>
              <a:t>1/29/2016</a:t>
            </a:fld>
            <a:endParaRPr lang="en-US" dirty="0"/>
          </a:p>
        </p:txBody>
      </p:sp>
      <p:sp>
        <p:nvSpPr>
          <p:cNvPr id="5" name="Footer Placeholder 4"/>
          <p:cNvSpPr>
            <a:spLocks noGrp="1"/>
          </p:cNvSpPr>
          <p:nvPr>
            <p:ph type="ftr" sz="quarter" idx="11"/>
          </p:nvPr>
        </p:nvSpPr>
        <p:spPr>
          <a:xfrm>
            <a:off x="3124200" y="4767263"/>
            <a:ext cx="2895600" cy="273844"/>
          </a:xfrm>
          <a:prstGeom prst="rect">
            <a:avLst/>
          </a:prstGeom>
        </p:spPr>
        <p:txBody>
          <a:bodyPr/>
          <a:lstStyle/>
          <a:p>
            <a:endParaRPr lang="en-US" dirty="0"/>
          </a:p>
        </p:txBody>
      </p:sp>
      <p:sp>
        <p:nvSpPr>
          <p:cNvPr id="6" name="Slide Number Placeholder 5"/>
          <p:cNvSpPr>
            <a:spLocks noGrp="1"/>
          </p:cNvSpPr>
          <p:nvPr>
            <p:ph type="sldNum" sz="quarter" idx="12"/>
          </p:nvPr>
        </p:nvSpPr>
        <p:spPr/>
        <p:txBody>
          <a:bodyPr/>
          <a:lstStyle/>
          <a:p>
            <a:fld id="{5B54EAF8-E1E1-4AE5-84C9-122DA47D491A}" type="slidenum">
              <a:rPr lang="en-US" smtClean="0"/>
              <a:t>‹#›</a:t>
            </a:fld>
            <a:endParaRPr lang="en-US" dirty="0"/>
          </a:p>
        </p:txBody>
      </p:sp>
    </p:spTree>
    <p:extLst>
      <p:ext uri="{BB962C8B-B14F-4D97-AF65-F5344CB8AC3E}">
        <p14:creationId xmlns:p14="http://schemas.microsoft.com/office/powerpoint/2010/main" val="252179905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4767263"/>
            <a:ext cx="2133600" cy="273844"/>
          </a:xfrm>
          <a:prstGeom prst="rect">
            <a:avLst/>
          </a:prstGeom>
        </p:spPr>
        <p:txBody>
          <a:bodyPr/>
          <a:lstStyle/>
          <a:p>
            <a:fld id="{349D20F5-88CF-461D-8D9D-DC32D877111A}" type="datetimeFigureOut">
              <a:rPr lang="en-US" smtClean="0"/>
              <a:t>1/29/2016</a:t>
            </a:fld>
            <a:endParaRPr lang="en-US" dirty="0"/>
          </a:p>
        </p:txBody>
      </p:sp>
      <p:sp>
        <p:nvSpPr>
          <p:cNvPr id="5" name="Footer Placeholder 4"/>
          <p:cNvSpPr>
            <a:spLocks noGrp="1"/>
          </p:cNvSpPr>
          <p:nvPr>
            <p:ph type="ftr" sz="quarter" idx="11"/>
          </p:nvPr>
        </p:nvSpPr>
        <p:spPr>
          <a:xfrm>
            <a:off x="3124200" y="4767263"/>
            <a:ext cx="2895600" cy="273844"/>
          </a:xfrm>
          <a:prstGeom prst="rect">
            <a:avLst/>
          </a:prstGeom>
        </p:spPr>
        <p:txBody>
          <a:bodyPr/>
          <a:lstStyle/>
          <a:p>
            <a:endParaRPr lang="en-US" dirty="0"/>
          </a:p>
        </p:txBody>
      </p:sp>
      <p:sp>
        <p:nvSpPr>
          <p:cNvPr id="6" name="Slide Number Placeholder 5"/>
          <p:cNvSpPr>
            <a:spLocks noGrp="1"/>
          </p:cNvSpPr>
          <p:nvPr>
            <p:ph type="sldNum" sz="quarter" idx="12"/>
          </p:nvPr>
        </p:nvSpPr>
        <p:spPr/>
        <p:txBody>
          <a:bodyPr/>
          <a:lstStyle/>
          <a:p>
            <a:fld id="{5B54EAF8-E1E1-4AE5-84C9-122DA47D491A}" type="slidenum">
              <a:rPr lang="en-US" smtClean="0"/>
              <a:t>‹#›</a:t>
            </a:fld>
            <a:endParaRPr lang="en-US" dirty="0"/>
          </a:p>
        </p:txBody>
      </p:sp>
    </p:spTree>
    <p:extLst>
      <p:ext uri="{BB962C8B-B14F-4D97-AF65-F5344CB8AC3E}">
        <p14:creationId xmlns:p14="http://schemas.microsoft.com/office/powerpoint/2010/main" val="225111002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itle 1"/>
          <p:cNvSpPr>
            <a:spLocks noGrp="1"/>
          </p:cNvSpPr>
          <p:nvPr>
            <p:ph type="ctrTitle"/>
          </p:nvPr>
        </p:nvSpPr>
        <p:spPr>
          <a:xfrm>
            <a:off x="457200" y="2114550"/>
            <a:ext cx="5638800" cy="1102519"/>
          </a:xfrm>
        </p:spPr>
        <p:txBody>
          <a:bodyPr/>
          <a:lstStyle>
            <a:lvl1pPr algn="ctr">
              <a:defRPr>
                <a:solidFill>
                  <a:schemeClr val="bg1"/>
                </a:solidFill>
              </a:defRPr>
            </a:lvl1pPr>
          </a:lstStyle>
          <a:p>
            <a:r>
              <a:rPr lang="en-US" dirty="0" smtClean="0"/>
              <a:t>Click to edit Master title style</a:t>
            </a:r>
            <a:endParaRPr lang="en-US" dirty="0"/>
          </a:p>
        </p:txBody>
      </p:sp>
      <p:sp>
        <p:nvSpPr>
          <p:cNvPr id="8" name="Subtitle 2"/>
          <p:cNvSpPr>
            <a:spLocks noGrp="1"/>
          </p:cNvSpPr>
          <p:nvPr>
            <p:ph type="subTitle" idx="1"/>
          </p:nvPr>
        </p:nvSpPr>
        <p:spPr>
          <a:xfrm>
            <a:off x="457200" y="3333749"/>
            <a:ext cx="5638800" cy="990601"/>
          </a:xfrm>
        </p:spPr>
        <p:txBody>
          <a:bodyPr/>
          <a:lstStyle>
            <a:lvl1pPr marL="0" indent="0" algn="ctr">
              <a:buNone/>
              <a:defRPr>
                <a:solidFill>
                  <a:schemeClr val="bg1">
                    <a:lumMod val="8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9" name="Slide Number Placeholder 5"/>
          <p:cNvSpPr>
            <a:spLocks noGrp="1"/>
          </p:cNvSpPr>
          <p:nvPr>
            <p:ph type="sldNum" sz="quarter" idx="12"/>
          </p:nvPr>
        </p:nvSpPr>
        <p:spPr>
          <a:xfrm>
            <a:off x="7010400" y="4857750"/>
            <a:ext cx="2133600" cy="273844"/>
          </a:xfrm>
          <a:prstGeom prst="rect">
            <a:avLst/>
          </a:prstGeom>
        </p:spPr>
        <p:txBody>
          <a:bodyPr/>
          <a:lstStyle/>
          <a:p>
            <a:fld id="{5B54EAF8-E1E1-4AE5-84C9-122DA47D491A}" type="slidenum">
              <a:rPr lang="en-US" smtClean="0"/>
              <a:pPr/>
              <a:t>‹#›</a:t>
            </a:fld>
            <a:endParaRPr lang="en-US" dirty="0"/>
          </a:p>
        </p:txBody>
      </p:sp>
    </p:spTree>
    <p:extLst>
      <p:ext uri="{BB962C8B-B14F-4D97-AF65-F5344CB8AC3E}">
        <p14:creationId xmlns:p14="http://schemas.microsoft.com/office/powerpoint/2010/main" val="204335302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b="1"/>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a:xfrm>
            <a:off x="457200" y="4767263"/>
            <a:ext cx="2133600" cy="274637"/>
          </a:xfrm>
          <a:prstGeom prst="rect">
            <a:avLst/>
          </a:prstGeom>
        </p:spPr>
        <p:txBody>
          <a:bodyPr/>
          <a:lstStyle/>
          <a:p>
            <a:fld id="{AC89FED2-FEDC-408B-A74C-70F5407E8335}" type="datetimeFigureOut">
              <a:rPr lang="en-US" smtClean="0"/>
              <a:t>1/29/2016</a:t>
            </a:fld>
            <a:endParaRPr lang="en-US" dirty="0"/>
          </a:p>
        </p:txBody>
      </p:sp>
      <p:sp>
        <p:nvSpPr>
          <p:cNvPr id="5" name="Footer Placeholder 4"/>
          <p:cNvSpPr>
            <a:spLocks noGrp="1"/>
          </p:cNvSpPr>
          <p:nvPr>
            <p:ph type="ftr" sz="quarter" idx="11"/>
          </p:nvPr>
        </p:nvSpPr>
        <p:spPr>
          <a:xfrm>
            <a:off x="3124200" y="4767263"/>
            <a:ext cx="2895600" cy="274637"/>
          </a:xfrm>
          <a:prstGeom prst="rect">
            <a:avLst/>
          </a:prstGeom>
        </p:spPr>
        <p:txBody>
          <a:bodyPr/>
          <a:lstStyle/>
          <a:p>
            <a:endParaRPr lang="en-US" dirty="0"/>
          </a:p>
        </p:txBody>
      </p:sp>
      <p:sp>
        <p:nvSpPr>
          <p:cNvPr id="6" name="Slide Number Placeholder 5"/>
          <p:cNvSpPr>
            <a:spLocks noGrp="1"/>
          </p:cNvSpPr>
          <p:nvPr>
            <p:ph type="sldNum" sz="quarter" idx="12"/>
          </p:nvPr>
        </p:nvSpPr>
        <p:spPr>
          <a:xfrm>
            <a:off x="6553200" y="4767263"/>
            <a:ext cx="2133600" cy="274637"/>
          </a:xfrm>
          <a:prstGeom prst="rect">
            <a:avLst/>
          </a:prstGeom>
        </p:spPr>
        <p:txBody>
          <a:bodyPr/>
          <a:lstStyle/>
          <a:p>
            <a:fld id="{ACED468C-1D0D-4CB8-B34E-4E03EFB581F3}" type="slidenum">
              <a:rPr lang="en-US" smtClean="0"/>
              <a:t>‹#›</a:t>
            </a:fld>
            <a:endParaRPr lang="en-US" dirty="0"/>
          </a:p>
        </p:txBody>
      </p:sp>
    </p:spTree>
    <p:extLst>
      <p:ext uri="{BB962C8B-B14F-4D97-AF65-F5344CB8AC3E}">
        <p14:creationId xmlns:p14="http://schemas.microsoft.com/office/powerpoint/2010/main" val="290590248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5"/>
            <a:ext cx="7772400" cy="1022350"/>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79638"/>
            <a:ext cx="7772400" cy="112553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457200" y="4767263"/>
            <a:ext cx="2133600" cy="274637"/>
          </a:xfrm>
          <a:prstGeom prst="rect">
            <a:avLst/>
          </a:prstGeom>
        </p:spPr>
        <p:txBody>
          <a:bodyPr/>
          <a:lstStyle/>
          <a:p>
            <a:fld id="{AC89FED2-FEDC-408B-A74C-70F5407E8335}" type="datetimeFigureOut">
              <a:rPr lang="en-US" smtClean="0"/>
              <a:t>1/29/2016</a:t>
            </a:fld>
            <a:endParaRPr lang="en-US" dirty="0"/>
          </a:p>
        </p:txBody>
      </p:sp>
      <p:sp>
        <p:nvSpPr>
          <p:cNvPr id="5" name="Footer Placeholder 4"/>
          <p:cNvSpPr>
            <a:spLocks noGrp="1"/>
          </p:cNvSpPr>
          <p:nvPr>
            <p:ph type="ftr" sz="quarter" idx="11"/>
          </p:nvPr>
        </p:nvSpPr>
        <p:spPr>
          <a:xfrm>
            <a:off x="3124200" y="4767263"/>
            <a:ext cx="2895600" cy="274637"/>
          </a:xfrm>
          <a:prstGeom prst="rect">
            <a:avLst/>
          </a:prstGeom>
        </p:spPr>
        <p:txBody>
          <a:bodyPr/>
          <a:lstStyle/>
          <a:p>
            <a:endParaRPr lang="en-US" dirty="0"/>
          </a:p>
        </p:txBody>
      </p:sp>
      <p:sp>
        <p:nvSpPr>
          <p:cNvPr id="6" name="Slide Number Placeholder 5"/>
          <p:cNvSpPr>
            <a:spLocks noGrp="1"/>
          </p:cNvSpPr>
          <p:nvPr>
            <p:ph type="sldNum" sz="quarter" idx="12"/>
          </p:nvPr>
        </p:nvSpPr>
        <p:spPr>
          <a:xfrm>
            <a:off x="6553200" y="4767263"/>
            <a:ext cx="2133600" cy="274637"/>
          </a:xfrm>
          <a:prstGeom prst="rect">
            <a:avLst/>
          </a:prstGeom>
        </p:spPr>
        <p:txBody>
          <a:bodyPr/>
          <a:lstStyle/>
          <a:p>
            <a:fld id="{ACED468C-1D0D-4CB8-B34E-4E03EFB581F3}" type="slidenum">
              <a:rPr lang="en-US" smtClean="0"/>
              <a:t>‹#›</a:t>
            </a:fld>
            <a:endParaRPr lang="en-US" dirty="0"/>
          </a:p>
        </p:txBody>
      </p:sp>
    </p:spTree>
    <p:extLst>
      <p:ext uri="{BB962C8B-B14F-4D97-AF65-F5344CB8AC3E}">
        <p14:creationId xmlns:p14="http://schemas.microsoft.com/office/powerpoint/2010/main" val="349629927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0"/>
            <a:ext cx="4038600" cy="33940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0"/>
            <a:ext cx="4038600" cy="33940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4767263"/>
            <a:ext cx="2133600" cy="274637"/>
          </a:xfrm>
          <a:prstGeom prst="rect">
            <a:avLst/>
          </a:prstGeom>
        </p:spPr>
        <p:txBody>
          <a:bodyPr/>
          <a:lstStyle/>
          <a:p>
            <a:fld id="{AC89FED2-FEDC-408B-A74C-70F5407E8335}" type="datetimeFigureOut">
              <a:rPr lang="en-US" smtClean="0"/>
              <a:t>1/29/2016</a:t>
            </a:fld>
            <a:endParaRPr lang="en-US" dirty="0"/>
          </a:p>
        </p:txBody>
      </p:sp>
      <p:sp>
        <p:nvSpPr>
          <p:cNvPr id="6" name="Footer Placeholder 5"/>
          <p:cNvSpPr>
            <a:spLocks noGrp="1"/>
          </p:cNvSpPr>
          <p:nvPr>
            <p:ph type="ftr" sz="quarter" idx="11"/>
          </p:nvPr>
        </p:nvSpPr>
        <p:spPr>
          <a:xfrm>
            <a:off x="3124200" y="4767263"/>
            <a:ext cx="2895600" cy="274637"/>
          </a:xfrm>
          <a:prstGeom prst="rect">
            <a:avLst/>
          </a:prstGeom>
        </p:spPr>
        <p:txBody>
          <a:bodyPr/>
          <a:lstStyle/>
          <a:p>
            <a:endParaRPr lang="en-US" dirty="0"/>
          </a:p>
        </p:txBody>
      </p:sp>
      <p:sp>
        <p:nvSpPr>
          <p:cNvPr id="7" name="Slide Number Placeholder 6"/>
          <p:cNvSpPr>
            <a:spLocks noGrp="1"/>
          </p:cNvSpPr>
          <p:nvPr>
            <p:ph type="sldNum" sz="quarter" idx="12"/>
          </p:nvPr>
        </p:nvSpPr>
        <p:spPr>
          <a:xfrm>
            <a:off x="6553200" y="4767263"/>
            <a:ext cx="2133600" cy="274637"/>
          </a:xfrm>
          <a:prstGeom prst="rect">
            <a:avLst/>
          </a:prstGeom>
        </p:spPr>
        <p:txBody>
          <a:bodyPr/>
          <a:lstStyle/>
          <a:p>
            <a:fld id="{ACED468C-1D0D-4CB8-B34E-4E03EFB581F3}" type="slidenum">
              <a:rPr lang="en-US" smtClean="0"/>
              <a:t>‹#›</a:t>
            </a:fld>
            <a:endParaRPr lang="en-US" dirty="0"/>
          </a:p>
        </p:txBody>
      </p:sp>
    </p:spTree>
    <p:extLst>
      <p:ext uri="{BB962C8B-B14F-4D97-AF65-F5344CB8AC3E}">
        <p14:creationId xmlns:p14="http://schemas.microsoft.com/office/powerpoint/2010/main" val="73898222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0938"/>
            <a:ext cx="4040188" cy="4810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950"/>
            <a:ext cx="4040188" cy="296227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150938"/>
            <a:ext cx="4041775" cy="4810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1631950"/>
            <a:ext cx="4041775" cy="296227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457200" y="4767263"/>
            <a:ext cx="2133600" cy="274637"/>
          </a:xfrm>
          <a:prstGeom prst="rect">
            <a:avLst/>
          </a:prstGeom>
        </p:spPr>
        <p:txBody>
          <a:bodyPr/>
          <a:lstStyle/>
          <a:p>
            <a:fld id="{AC89FED2-FEDC-408B-A74C-70F5407E8335}" type="datetimeFigureOut">
              <a:rPr lang="en-US" smtClean="0"/>
              <a:t>1/29/2016</a:t>
            </a:fld>
            <a:endParaRPr lang="en-US" dirty="0"/>
          </a:p>
        </p:txBody>
      </p:sp>
      <p:sp>
        <p:nvSpPr>
          <p:cNvPr id="8" name="Footer Placeholder 7"/>
          <p:cNvSpPr>
            <a:spLocks noGrp="1"/>
          </p:cNvSpPr>
          <p:nvPr>
            <p:ph type="ftr" sz="quarter" idx="11"/>
          </p:nvPr>
        </p:nvSpPr>
        <p:spPr>
          <a:xfrm>
            <a:off x="3124200" y="4767263"/>
            <a:ext cx="2895600" cy="274637"/>
          </a:xfrm>
          <a:prstGeom prst="rect">
            <a:avLst/>
          </a:prstGeom>
        </p:spPr>
        <p:txBody>
          <a:bodyPr/>
          <a:lstStyle/>
          <a:p>
            <a:endParaRPr lang="en-US" dirty="0"/>
          </a:p>
        </p:txBody>
      </p:sp>
      <p:sp>
        <p:nvSpPr>
          <p:cNvPr id="9" name="Slide Number Placeholder 8"/>
          <p:cNvSpPr>
            <a:spLocks noGrp="1"/>
          </p:cNvSpPr>
          <p:nvPr>
            <p:ph type="sldNum" sz="quarter" idx="12"/>
          </p:nvPr>
        </p:nvSpPr>
        <p:spPr>
          <a:xfrm>
            <a:off x="6553200" y="4767263"/>
            <a:ext cx="2133600" cy="274637"/>
          </a:xfrm>
          <a:prstGeom prst="rect">
            <a:avLst/>
          </a:prstGeom>
        </p:spPr>
        <p:txBody>
          <a:bodyPr/>
          <a:lstStyle/>
          <a:p>
            <a:fld id="{ACED468C-1D0D-4CB8-B34E-4E03EFB581F3}" type="slidenum">
              <a:rPr lang="en-US" smtClean="0"/>
              <a:t>‹#›</a:t>
            </a:fld>
            <a:endParaRPr lang="en-US" dirty="0"/>
          </a:p>
        </p:txBody>
      </p:sp>
    </p:spTree>
    <p:extLst>
      <p:ext uri="{BB962C8B-B14F-4D97-AF65-F5344CB8AC3E}">
        <p14:creationId xmlns:p14="http://schemas.microsoft.com/office/powerpoint/2010/main" val="334720205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457200" y="4767263"/>
            <a:ext cx="2133600" cy="274637"/>
          </a:xfrm>
          <a:prstGeom prst="rect">
            <a:avLst/>
          </a:prstGeom>
        </p:spPr>
        <p:txBody>
          <a:bodyPr/>
          <a:lstStyle/>
          <a:p>
            <a:fld id="{AC89FED2-FEDC-408B-A74C-70F5407E8335}" type="datetimeFigureOut">
              <a:rPr lang="en-US" smtClean="0"/>
              <a:t>1/29/2016</a:t>
            </a:fld>
            <a:endParaRPr lang="en-US" dirty="0"/>
          </a:p>
        </p:txBody>
      </p:sp>
      <p:sp>
        <p:nvSpPr>
          <p:cNvPr id="4" name="Footer Placeholder 3"/>
          <p:cNvSpPr>
            <a:spLocks noGrp="1"/>
          </p:cNvSpPr>
          <p:nvPr>
            <p:ph type="ftr" sz="quarter" idx="11"/>
          </p:nvPr>
        </p:nvSpPr>
        <p:spPr>
          <a:xfrm>
            <a:off x="3124200" y="4767263"/>
            <a:ext cx="2895600" cy="274637"/>
          </a:xfrm>
          <a:prstGeom prst="rect">
            <a:avLst/>
          </a:prstGeom>
        </p:spPr>
        <p:txBody>
          <a:bodyPr/>
          <a:lstStyle/>
          <a:p>
            <a:endParaRPr lang="en-US" dirty="0"/>
          </a:p>
        </p:txBody>
      </p:sp>
      <p:sp>
        <p:nvSpPr>
          <p:cNvPr id="5" name="Slide Number Placeholder 4"/>
          <p:cNvSpPr>
            <a:spLocks noGrp="1"/>
          </p:cNvSpPr>
          <p:nvPr>
            <p:ph type="sldNum" sz="quarter" idx="12"/>
          </p:nvPr>
        </p:nvSpPr>
        <p:spPr>
          <a:xfrm>
            <a:off x="6553200" y="4767263"/>
            <a:ext cx="2133600" cy="274637"/>
          </a:xfrm>
          <a:prstGeom prst="rect">
            <a:avLst/>
          </a:prstGeom>
        </p:spPr>
        <p:txBody>
          <a:bodyPr/>
          <a:lstStyle/>
          <a:p>
            <a:fld id="{ACED468C-1D0D-4CB8-B34E-4E03EFB581F3}" type="slidenum">
              <a:rPr lang="en-US" smtClean="0"/>
              <a:t>‹#›</a:t>
            </a:fld>
            <a:endParaRPr lang="en-US" dirty="0"/>
          </a:p>
        </p:txBody>
      </p:sp>
    </p:spTree>
    <p:extLst>
      <p:ext uri="{BB962C8B-B14F-4D97-AF65-F5344CB8AC3E}">
        <p14:creationId xmlns:p14="http://schemas.microsoft.com/office/powerpoint/2010/main" val="349878804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4767263"/>
            <a:ext cx="2133600" cy="274637"/>
          </a:xfrm>
          <a:prstGeom prst="rect">
            <a:avLst/>
          </a:prstGeom>
        </p:spPr>
        <p:txBody>
          <a:bodyPr/>
          <a:lstStyle/>
          <a:p>
            <a:fld id="{AC89FED2-FEDC-408B-A74C-70F5407E8335}" type="datetimeFigureOut">
              <a:rPr lang="en-US" smtClean="0"/>
              <a:t>1/29/2016</a:t>
            </a:fld>
            <a:endParaRPr lang="en-US" dirty="0"/>
          </a:p>
        </p:txBody>
      </p:sp>
      <p:sp>
        <p:nvSpPr>
          <p:cNvPr id="3" name="Footer Placeholder 2"/>
          <p:cNvSpPr>
            <a:spLocks noGrp="1"/>
          </p:cNvSpPr>
          <p:nvPr>
            <p:ph type="ftr" sz="quarter" idx="11"/>
          </p:nvPr>
        </p:nvSpPr>
        <p:spPr>
          <a:xfrm>
            <a:off x="3124200" y="4767263"/>
            <a:ext cx="2895600" cy="274637"/>
          </a:xfrm>
          <a:prstGeom prst="rect">
            <a:avLst/>
          </a:prstGeom>
        </p:spPr>
        <p:txBody>
          <a:bodyPr/>
          <a:lstStyle/>
          <a:p>
            <a:endParaRPr lang="en-US" dirty="0"/>
          </a:p>
        </p:txBody>
      </p:sp>
      <p:sp>
        <p:nvSpPr>
          <p:cNvPr id="4" name="Slide Number Placeholder 3"/>
          <p:cNvSpPr>
            <a:spLocks noGrp="1"/>
          </p:cNvSpPr>
          <p:nvPr>
            <p:ph type="sldNum" sz="quarter" idx="12"/>
          </p:nvPr>
        </p:nvSpPr>
        <p:spPr>
          <a:xfrm>
            <a:off x="6553200" y="4767263"/>
            <a:ext cx="2133600" cy="274637"/>
          </a:xfrm>
          <a:prstGeom prst="rect">
            <a:avLst/>
          </a:prstGeom>
        </p:spPr>
        <p:txBody>
          <a:bodyPr/>
          <a:lstStyle/>
          <a:p>
            <a:fld id="{ACED468C-1D0D-4CB8-B34E-4E03EFB581F3}" type="slidenum">
              <a:rPr lang="en-US" smtClean="0"/>
              <a:t>‹#›</a:t>
            </a:fld>
            <a:endParaRPr lang="en-US" dirty="0"/>
          </a:p>
        </p:txBody>
      </p:sp>
    </p:spTree>
    <p:extLst>
      <p:ext uri="{BB962C8B-B14F-4D97-AF65-F5344CB8AC3E}">
        <p14:creationId xmlns:p14="http://schemas.microsoft.com/office/powerpoint/2010/main" val="70645972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04788"/>
            <a:ext cx="3008313" cy="871537"/>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437"/>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076325"/>
            <a:ext cx="3008313" cy="35179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4767263"/>
            <a:ext cx="2133600" cy="274637"/>
          </a:xfrm>
          <a:prstGeom prst="rect">
            <a:avLst/>
          </a:prstGeom>
        </p:spPr>
        <p:txBody>
          <a:bodyPr/>
          <a:lstStyle/>
          <a:p>
            <a:fld id="{AC89FED2-FEDC-408B-A74C-70F5407E8335}" type="datetimeFigureOut">
              <a:rPr lang="en-US" smtClean="0"/>
              <a:t>1/29/2016</a:t>
            </a:fld>
            <a:endParaRPr lang="en-US" dirty="0"/>
          </a:p>
        </p:txBody>
      </p:sp>
      <p:sp>
        <p:nvSpPr>
          <p:cNvPr id="6" name="Footer Placeholder 5"/>
          <p:cNvSpPr>
            <a:spLocks noGrp="1"/>
          </p:cNvSpPr>
          <p:nvPr>
            <p:ph type="ftr" sz="quarter" idx="11"/>
          </p:nvPr>
        </p:nvSpPr>
        <p:spPr>
          <a:xfrm>
            <a:off x="3124200" y="4767263"/>
            <a:ext cx="2895600" cy="274637"/>
          </a:xfrm>
          <a:prstGeom prst="rect">
            <a:avLst/>
          </a:prstGeom>
        </p:spPr>
        <p:txBody>
          <a:bodyPr/>
          <a:lstStyle/>
          <a:p>
            <a:endParaRPr lang="en-US" dirty="0"/>
          </a:p>
        </p:txBody>
      </p:sp>
      <p:sp>
        <p:nvSpPr>
          <p:cNvPr id="7" name="Slide Number Placeholder 6"/>
          <p:cNvSpPr>
            <a:spLocks noGrp="1"/>
          </p:cNvSpPr>
          <p:nvPr>
            <p:ph type="sldNum" sz="quarter" idx="12"/>
          </p:nvPr>
        </p:nvSpPr>
        <p:spPr>
          <a:xfrm>
            <a:off x="6553200" y="4767263"/>
            <a:ext cx="2133600" cy="274637"/>
          </a:xfrm>
          <a:prstGeom prst="rect">
            <a:avLst/>
          </a:prstGeom>
        </p:spPr>
        <p:txBody>
          <a:bodyPr/>
          <a:lstStyle/>
          <a:p>
            <a:fld id="{ACED468C-1D0D-4CB8-B34E-4E03EFB581F3}" type="slidenum">
              <a:rPr lang="en-US" smtClean="0"/>
              <a:t>‹#›</a:t>
            </a:fld>
            <a:endParaRPr lang="en-US" dirty="0"/>
          </a:p>
        </p:txBody>
      </p:sp>
    </p:spTree>
    <p:extLst>
      <p:ext uri="{BB962C8B-B14F-4D97-AF65-F5344CB8AC3E}">
        <p14:creationId xmlns:p14="http://schemas.microsoft.com/office/powerpoint/2010/main" val="4356777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4767263"/>
            <a:ext cx="2133600" cy="273844"/>
          </a:xfrm>
          <a:prstGeom prst="rect">
            <a:avLst/>
          </a:prstGeom>
        </p:spPr>
        <p:txBody>
          <a:bodyPr/>
          <a:lstStyle/>
          <a:p>
            <a:fld id="{349D20F5-88CF-461D-8D9D-DC32D877111A}" type="datetimeFigureOut">
              <a:rPr lang="en-US" smtClean="0"/>
              <a:t>1/29/2016</a:t>
            </a:fld>
            <a:endParaRPr lang="en-US" dirty="0"/>
          </a:p>
        </p:txBody>
      </p:sp>
      <p:sp>
        <p:nvSpPr>
          <p:cNvPr id="5" name="Footer Placeholder 4"/>
          <p:cNvSpPr>
            <a:spLocks noGrp="1"/>
          </p:cNvSpPr>
          <p:nvPr>
            <p:ph type="ftr" sz="quarter" idx="11"/>
          </p:nvPr>
        </p:nvSpPr>
        <p:spPr>
          <a:xfrm>
            <a:off x="3124200" y="4767263"/>
            <a:ext cx="2895600" cy="273844"/>
          </a:xfrm>
          <a:prstGeom prst="rect">
            <a:avLst/>
          </a:prstGeom>
        </p:spPr>
        <p:txBody>
          <a:bodyPr/>
          <a:lstStyle/>
          <a:p>
            <a:endParaRPr lang="en-US" dirty="0"/>
          </a:p>
        </p:txBody>
      </p:sp>
      <p:sp>
        <p:nvSpPr>
          <p:cNvPr id="6" name="Slide Number Placeholder 5"/>
          <p:cNvSpPr>
            <a:spLocks noGrp="1"/>
          </p:cNvSpPr>
          <p:nvPr>
            <p:ph type="sldNum" sz="quarter" idx="12"/>
          </p:nvPr>
        </p:nvSpPr>
        <p:spPr/>
        <p:txBody>
          <a:bodyPr/>
          <a:lstStyle/>
          <a:p>
            <a:fld id="{5B54EAF8-E1E1-4AE5-84C9-122DA47D491A}" type="slidenum">
              <a:rPr lang="en-US" smtClean="0"/>
              <a:t>‹#›</a:t>
            </a:fld>
            <a:endParaRPr lang="en-US" dirty="0"/>
          </a:p>
        </p:txBody>
      </p:sp>
    </p:spTree>
    <p:extLst>
      <p:ext uri="{BB962C8B-B14F-4D97-AF65-F5344CB8AC3E}">
        <p14:creationId xmlns:p14="http://schemas.microsoft.com/office/powerpoint/2010/main" val="221782528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450"/>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60375"/>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4025900"/>
            <a:ext cx="5486400" cy="60325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4767263"/>
            <a:ext cx="2133600" cy="274637"/>
          </a:xfrm>
          <a:prstGeom prst="rect">
            <a:avLst/>
          </a:prstGeom>
        </p:spPr>
        <p:txBody>
          <a:bodyPr/>
          <a:lstStyle/>
          <a:p>
            <a:fld id="{AC89FED2-FEDC-408B-A74C-70F5407E8335}" type="datetimeFigureOut">
              <a:rPr lang="en-US" smtClean="0"/>
              <a:t>1/29/2016</a:t>
            </a:fld>
            <a:endParaRPr lang="en-US" dirty="0"/>
          </a:p>
        </p:txBody>
      </p:sp>
      <p:sp>
        <p:nvSpPr>
          <p:cNvPr id="6" name="Footer Placeholder 5"/>
          <p:cNvSpPr>
            <a:spLocks noGrp="1"/>
          </p:cNvSpPr>
          <p:nvPr>
            <p:ph type="ftr" sz="quarter" idx="11"/>
          </p:nvPr>
        </p:nvSpPr>
        <p:spPr>
          <a:xfrm>
            <a:off x="3124200" y="4767263"/>
            <a:ext cx="2895600" cy="274637"/>
          </a:xfrm>
          <a:prstGeom prst="rect">
            <a:avLst/>
          </a:prstGeom>
        </p:spPr>
        <p:txBody>
          <a:bodyPr/>
          <a:lstStyle/>
          <a:p>
            <a:endParaRPr lang="en-US" dirty="0"/>
          </a:p>
        </p:txBody>
      </p:sp>
      <p:sp>
        <p:nvSpPr>
          <p:cNvPr id="7" name="Slide Number Placeholder 6"/>
          <p:cNvSpPr>
            <a:spLocks noGrp="1"/>
          </p:cNvSpPr>
          <p:nvPr>
            <p:ph type="sldNum" sz="quarter" idx="12"/>
          </p:nvPr>
        </p:nvSpPr>
        <p:spPr>
          <a:xfrm>
            <a:off x="6553200" y="4767263"/>
            <a:ext cx="2133600" cy="274637"/>
          </a:xfrm>
          <a:prstGeom prst="rect">
            <a:avLst/>
          </a:prstGeom>
        </p:spPr>
        <p:txBody>
          <a:bodyPr/>
          <a:lstStyle/>
          <a:p>
            <a:fld id="{ACED468C-1D0D-4CB8-B34E-4E03EFB581F3}" type="slidenum">
              <a:rPr lang="en-US" smtClean="0"/>
              <a:t>‹#›</a:t>
            </a:fld>
            <a:endParaRPr lang="en-US" dirty="0"/>
          </a:p>
        </p:txBody>
      </p:sp>
    </p:spTree>
    <p:extLst>
      <p:ext uri="{BB962C8B-B14F-4D97-AF65-F5344CB8AC3E}">
        <p14:creationId xmlns:p14="http://schemas.microsoft.com/office/powerpoint/2010/main" val="216664629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4767263"/>
            <a:ext cx="2133600" cy="274637"/>
          </a:xfrm>
          <a:prstGeom prst="rect">
            <a:avLst/>
          </a:prstGeom>
        </p:spPr>
        <p:txBody>
          <a:bodyPr/>
          <a:lstStyle/>
          <a:p>
            <a:fld id="{AC89FED2-FEDC-408B-A74C-70F5407E8335}" type="datetimeFigureOut">
              <a:rPr lang="en-US" smtClean="0"/>
              <a:t>1/29/2016</a:t>
            </a:fld>
            <a:endParaRPr lang="en-US" dirty="0"/>
          </a:p>
        </p:txBody>
      </p:sp>
      <p:sp>
        <p:nvSpPr>
          <p:cNvPr id="5" name="Footer Placeholder 4"/>
          <p:cNvSpPr>
            <a:spLocks noGrp="1"/>
          </p:cNvSpPr>
          <p:nvPr>
            <p:ph type="ftr" sz="quarter" idx="11"/>
          </p:nvPr>
        </p:nvSpPr>
        <p:spPr>
          <a:xfrm>
            <a:off x="3124200" y="4767263"/>
            <a:ext cx="2895600" cy="274637"/>
          </a:xfrm>
          <a:prstGeom prst="rect">
            <a:avLst/>
          </a:prstGeom>
        </p:spPr>
        <p:txBody>
          <a:bodyPr/>
          <a:lstStyle/>
          <a:p>
            <a:endParaRPr lang="en-US" dirty="0"/>
          </a:p>
        </p:txBody>
      </p:sp>
      <p:sp>
        <p:nvSpPr>
          <p:cNvPr id="6" name="Slide Number Placeholder 5"/>
          <p:cNvSpPr>
            <a:spLocks noGrp="1"/>
          </p:cNvSpPr>
          <p:nvPr>
            <p:ph type="sldNum" sz="quarter" idx="12"/>
          </p:nvPr>
        </p:nvSpPr>
        <p:spPr>
          <a:xfrm>
            <a:off x="6553200" y="4767263"/>
            <a:ext cx="2133600" cy="274637"/>
          </a:xfrm>
          <a:prstGeom prst="rect">
            <a:avLst/>
          </a:prstGeom>
        </p:spPr>
        <p:txBody>
          <a:bodyPr/>
          <a:lstStyle/>
          <a:p>
            <a:fld id="{ACED468C-1D0D-4CB8-B34E-4E03EFB581F3}" type="slidenum">
              <a:rPr lang="en-US" smtClean="0"/>
              <a:t>‹#›</a:t>
            </a:fld>
            <a:endParaRPr lang="en-US" dirty="0"/>
          </a:p>
        </p:txBody>
      </p:sp>
    </p:spTree>
    <p:extLst>
      <p:ext uri="{BB962C8B-B14F-4D97-AF65-F5344CB8AC3E}">
        <p14:creationId xmlns:p14="http://schemas.microsoft.com/office/powerpoint/2010/main" val="8287478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6375"/>
            <a:ext cx="2057400" cy="438785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6375"/>
            <a:ext cx="6019800" cy="43878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4767263"/>
            <a:ext cx="2133600" cy="274637"/>
          </a:xfrm>
          <a:prstGeom prst="rect">
            <a:avLst/>
          </a:prstGeom>
        </p:spPr>
        <p:txBody>
          <a:bodyPr/>
          <a:lstStyle/>
          <a:p>
            <a:fld id="{AC89FED2-FEDC-408B-A74C-70F5407E8335}" type="datetimeFigureOut">
              <a:rPr lang="en-US" smtClean="0"/>
              <a:t>1/29/2016</a:t>
            </a:fld>
            <a:endParaRPr lang="en-US" dirty="0"/>
          </a:p>
        </p:txBody>
      </p:sp>
      <p:sp>
        <p:nvSpPr>
          <p:cNvPr id="5" name="Footer Placeholder 4"/>
          <p:cNvSpPr>
            <a:spLocks noGrp="1"/>
          </p:cNvSpPr>
          <p:nvPr>
            <p:ph type="ftr" sz="quarter" idx="11"/>
          </p:nvPr>
        </p:nvSpPr>
        <p:spPr>
          <a:xfrm>
            <a:off x="3124200" y="4767263"/>
            <a:ext cx="2895600" cy="274637"/>
          </a:xfrm>
          <a:prstGeom prst="rect">
            <a:avLst/>
          </a:prstGeom>
        </p:spPr>
        <p:txBody>
          <a:bodyPr/>
          <a:lstStyle/>
          <a:p>
            <a:endParaRPr lang="en-US" dirty="0"/>
          </a:p>
        </p:txBody>
      </p:sp>
      <p:sp>
        <p:nvSpPr>
          <p:cNvPr id="6" name="Slide Number Placeholder 5"/>
          <p:cNvSpPr>
            <a:spLocks noGrp="1"/>
          </p:cNvSpPr>
          <p:nvPr>
            <p:ph type="sldNum" sz="quarter" idx="12"/>
          </p:nvPr>
        </p:nvSpPr>
        <p:spPr>
          <a:xfrm>
            <a:off x="6553200" y="4767263"/>
            <a:ext cx="2133600" cy="274637"/>
          </a:xfrm>
          <a:prstGeom prst="rect">
            <a:avLst/>
          </a:prstGeom>
        </p:spPr>
        <p:txBody>
          <a:bodyPr/>
          <a:lstStyle/>
          <a:p>
            <a:fld id="{ACED468C-1D0D-4CB8-B34E-4E03EFB581F3}" type="slidenum">
              <a:rPr lang="en-US" smtClean="0"/>
              <a:t>‹#›</a:t>
            </a:fld>
            <a:endParaRPr lang="en-US" dirty="0"/>
          </a:p>
        </p:txBody>
      </p:sp>
    </p:spTree>
    <p:extLst>
      <p:ext uri="{BB962C8B-B14F-4D97-AF65-F5344CB8AC3E}">
        <p14:creationId xmlns:p14="http://schemas.microsoft.com/office/powerpoint/2010/main" val="14842929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457200" y="4767263"/>
            <a:ext cx="2133600" cy="273844"/>
          </a:xfrm>
          <a:prstGeom prst="rect">
            <a:avLst/>
          </a:prstGeom>
        </p:spPr>
        <p:txBody>
          <a:bodyPr/>
          <a:lstStyle/>
          <a:p>
            <a:fld id="{349D20F5-88CF-461D-8D9D-DC32D877111A}" type="datetimeFigureOut">
              <a:rPr lang="en-US" smtClean="0"/>
              <a:t>1/29/2016</a:t>
            </a:fld>
            <a:endParaRPr lang="en-US" dirty="0"/>
          </a:p>
        </p:txBody>
      </p:sp>
      <p:sp>
        <p:nvSpPr>
          <p:cNvPr id="5" name="Footer Placeholder 4"/>
          <p:cNvSpPr>
            <a:spLocks noGrp="1"/>
          </p:cNvSpPr>
          <p:nvPr>
            <p:ph type="ftr" sz="quarter" idx="11"/>
          </p:nvPr>
        </p:nvSpPr>
        <p:spPr>
          <a:xfrm>
            <a:off x="3124200" y="4767263"/>
            <a:ext cx="2895600" cy="273844"/>
          </a:xfrm>
          <a:prstGeom prst="rect">
            <a:avLst/>
          </a:prstGeom>
        </p:spPr>
        <p:txBody>
          <a:bodyPr/>
          <a:lstStyle/>
          <a:p>
            <a:endParaRPr lang="en-US" dirty="0"/>
          </a:p>
        </p:txBody>
      </p:sp>
      <p:sp>
        <p:nvSpPr>
          <p:cNvPr id="6" name="Slide Number Placeholder 5"/>
          <p:cNvSpPr>
            <a:spLocks noGrp="1"/>
          </p:cNvSpPr>
          <p:nvPr>
            <p:ph type="sldNum" sz="quarter" idx="12"/>
          </p:nvPr>
        </p:nvSpPr>
        <p:spPr/>
        <p:txBody>
          <a:bodyPr/>
          <a:lstStyle/>
          <a:p>
            <a:fld id="{5B54EAF8-E1E1-4AE5-84C9-122DA47D491A}" type="slidenum">
              <a:rPr lang="en-US" smtClean="0"/>
              <a:t>‹#›</a:t>
            </a:fld>
            <a:endParaRPr lang="en-US" dirty="0"/>
          </a:p>
        </p:txBody>
      </p:sp>
    </p:spTree>
    <p:extLst>
      <p:ext uri="{BB962C8B-B14F-4D97-AF65-F5344CB8AC3E}">
        <p14:creationId xmlns:p14="http://schemas.microsoft.com/office/powerpoint/2010/main" val="48706296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4767263"/>
            <a:ext cx="2133600" cy="273844"/>
          </a:xfrm>
          <a:prstGeom prst="rect">
            <a:avLst/>
          </a:prstGeom>
        </p:spPr>
        <p:txBody>
          <a:bodyPr/>
          <a:lstStyle/>
          <a:p>
            <a:fld id="{349D20F5-88CF-461D-8D9D-DC32D877111A}" type="datetimeFigureOut">
              <a:rPr lang="en-US" smtClean="0"/>
              <a:t>1/29/2016</a:t>
            </a:fld>
            <a:endParaRPr lang="en-US" dirty="0"/>
          </a:p>
        </p:txBody>
      </p:sp>
      <p:sp>
        <p:nvSpPr>
          <p:cNvPr id="6" name="Footer Placeholder 5"/>
          <p:cNvSpPr>
            <a:spLocks noGrp="1"/>
          </p:cNvSpPr>
          <p:nvPr>
            <p:ph type="ftr" sz="quarter" idx="11"/>
          </p:nvPr>
        </p:nvSpPr>
        <p:spPr>
          <a:xfrm>
            <a:off x="3124200" y="4767263"/>
            <a:ext cx="2895600" cy="273844"/>
          </a:xfrm>
          <a:prstGeom prst="rect">
            <a:avLst/>
          </a:prstGeom>
        </p:spPr>
        <p:txBody>
          <a:bodyPr/>
          <a:lstStyle/>
          <a:p>
            <a:endParaRPr lang="en-US" dirty="0"/>
          </a:p>
        </p:txBody>
      </p:sp>
      <p:sp>
        <p:nvSpPr>
          <p:cNvPr id="7" name="Slide Number Placeholder 6"/>
          <p:cNvSpPr>
            <a:spLocks noGrp="1"/>
          </p:cNvSpPr>
          <p:nvPr>
            <p:ph type="sldNum" sz="quarter" idx="12"/>
          </p:nvPr>
        </p:nvSpPr>
        <p:spPr/>
        <p:txBody>
          <a:bodyPr/>
          <a:lstStyle/>
          <a:p>
            <a:fld id="{5B54EAF8-E1E1-4AE5-84C9-122DA47D491A}" type="slidenum">
              <a:rPr lang="en-US" smtClean="0"/>
              <a:t>‹#›</a:t>
            </a:fld>
            <a:endParaRPr lang="en-US" dirty="0"/>
          </a:p>
        </p:txBody>
      </p:sp>
    </p:spTree>
    <p:extLst>
      <p:ext uri="{BB962C8B-B14F-4D97-AF65-F5344CB8AC3E}">
        <p14:creationId xmlns:p14="http://schemas.microsoft.com/office/powerpoint/2010/main" val="30775810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457200" y="4767263"/>
            <a:ext cx="2133600" cy="273844"/>
          </a:xfrm>
          <a:prstGeom prst="rect">
            <a:avLst/>
          </a:prstGeom>
        </p:spPr>
        <p:txBody>
          <a:bodyPr/>
          <a:lstStyle/>
          <a:p>
            <a:fld id="{349D20F5-88CF-461D-8D9D-DC32D877111A}" type="datetimeFigureOut">
              <a:rPr lang="en-US" smtClean="0"/>
              <a:t>1/29/2016</a:t>
            </a:fld>
            <a:endParaRPr lang="en-US" dirty="0"/>
          </a:p>
        </p:txBody>
      </p:sp>
      <p:sp>
        <p:nvSpPr>
          <p:cNvPr id="8" name="Footer Placeholder 7"/>
          <p:cNvSpPr>
            <a:spLocks noGrp="1"/>
          </p:cNvSpPr>
          <p:nvPr>
            <p:ph type="ftr" sz="quarter" idx="11"/>
          </p:nvPr>
        </p:nvSpPr>
        <p:spPr>
          <a:xfrm>
            <a:off x="3124200" y="4767263"/>
            <a:ext cx="2895600" cy="273844"/>
          </a:xfrm>
          <a:prstGeom prst="rect">
            <a:avLst/>
          </a:prstGeom>
        </p:spPr>
        <p:txBody>
          <a:bodyPr/>
          <a:lstStyle/>
          <a:p>
            <a:endParaRPr lang="en-US" dirty="0"/>
          </a:p>
        </p:txBody>
      </p:sp>
      <p:sp>
        <p:nvSpPr>
          <p:cNvPr id="9" name="Slide Number Placeholder 8"/>
          <p:cNvSpPr>
            <a:spLocks noGrp="1"/>
          </p:cNvSpPr>
          <p:nvPr>
            <p:ph type="sldNum" sz="quarter" idx="12"/>
          </p:nvPr>
        </p:nvSpPr>
        <p:spPr/>
        <p:txBody>
          <a:bodyPr/>
          <a:lstStyle/>
          <a:p>
            <a:fld id="{5B54EAF8-E1E1-4AE5-84C9-122DA47D491A}" type="slidenum">
              <a:rPr lang="en-US" smtClean="0"/>
              <a:t>‹#›</a:t>
            </a:fld>
            <a:endParaRPr lang="en-US" dirty="0"/>
          </a:p>
        </p:txBody>
      </p:sp>
    </p:spTree>
    <p:extLst>
      <p:ext uri="{BB962C8B-B14F-4D97-AF65-F5344CB8AC3E}">
        <p14:creationId xmlns:p14="http://schemas.microsoft.com/office/powerpoint/2010/main" val="110953340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457200" y="4767263"/>
            <a:ext cx="2133600" cy="273844"/>
          </a:xfrm>
          <a:prstGeom prst="rect">
            <a:avLst/>
          </a:prstGeom>
        </p:spPr>
        <p:txBody>
          <a:bodyPr/>
          <a:lstStyle/>
          <a:p>
            <a:fld id="{349D20F5-88CF-461D-8D9D-DC32D877111A}" type="datetimeFigureOut">
              <a:rPr lang="en-US" smtClean="0"/>
              <a:t>1/29/2016</a:t>
            </a:fld>
            <a:endParaRPr lang="en-US" dirty="0"/>
          </a:p>
        </p:txBody>
      </p:sp>
      <p:sp>
        <p:nvSpPr>
          <p:cNvPr id="4" name="Footer Placeholder 3"/>
          <p:cNvSpPr>
            <a:spLocks noGrp="1"/>
          </p:cNvSpPr>
          <p:nvPr>
            <p:ph type="ftr" sz="quarter" idx="11"/>
          </p:nvPr>
        </p:nvSpPr>
        <p:spPr>
          <a:xfrm>
            <a:off x="3124200" y="4767263"/>
            <a:ext cx="2895600" cy="273844"/>
          </a:xfrm>
          <a:prstGeom prst="rect">
            <a:avLst/>
          </a:prstGeom>
        </p:spPr>
        <p:txBody>
          <a:bodyPr/>
          <a:lstStyle/>
          <a:p>
            <a:endParaRPr lang="en-US" dirty="0"/>
          </a:p>
        </p:txBody>
      </p:sp>
      <p:sp>
        <p:nvSpPr>
          <p:cNvPr id="5" name="Slide Number Placeholder 4"/>
          <p:cNvSpPr>
            <a:spLocks noGrp="1"/>
          </p:cNvSpPr>
          <p:nvPr>
            <p:ph type="sldNum" sz="quarter" idx="12"/>
          </p:nvPr>
        </p:nvSpPr>
        <p:spPr/>
        <p:txBody>
          <a:bodyPr/>
          <a:lstStyle/>
          <a:p>
            <a:fld id="{5B54EAF8-E1E1-4AE5-84C9-122DA47D491A}" type="slidenum">
              <a:rPr lang="en-US" smtClean="0"/>
              <a:t>‹#›</a:t>
            </a:fld>
            <a:endParaRPr lang="en-US" dirty="0"/>
          </a:p>
        </p:txBody>
      </p:sp>
    </p:spTree>
    <p:extLst>
      <p:ext uri="{BB962C8B-B14F-4D97-AF65-F5344CB8AC3E}">
        <p14:creationId xmlns:p14="http://schemas.microsoft.com/office/powerpoint/2010/main" val="19170898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4767263"/>
            <a:ext cx="2133600" cy="273844"/>
          </a:xfrm>
          <a:prstGeom prst="rect">
            <a:avLst/>
          </a:prstGeom>
        </p:spPr>
        <p:txBody>
          <a:bodyPr/>
          <a:lstStyle/>
          <a:p>
            <a:fld id="{349D20F5-88CF-461D-8D9D-DC32D877111A}" type="datetimeFigureOut">
              <a:rPr lang="en-US" smtClean="0"/>
              <a:t>1/29/2016</a:t>
            </a:fld>
            <a:endParaRPr lang="en-US" dirty="0"/>
          </a:p>
        </p:txBody>
      </p:sp>
      <p:sp>
        <p:nvSpPr>
          <p:cNvPr id="3" name="Footer Placeholder 2"/>
          <p:cNvSpPr>
            <a:spLocks noGrp="1"/>
          </p:cNvSpPr>
          <p:nvPr>
            <p:ph type="ftr" sz="quarter" idx="11"/>
          </p:nvPr>
        </p:nvSpPr>
        <p:spPr>
          <a:xfrm>
            <a:off x="3124200" y="4767263"/>
            <a:ext cx="2895600" cy="273844"/>
          </a:xfrm>
          <a:prstGeom prst="rect">
            <a:avLst/>
          </a:prstGeom>
        </p:spPr>
        <p:txBody>
          <a:bodyPr/>
          <a:lstStyle/>
          <a:p>
            <a:endParaRPr lang="en-US" dirty="0"/>
          </a:p>
        </p:txBody>
      </p:sp>
      <p:sp>
        <p:nvSpPr>
          <p:cNvPr id="4" name="Slide Number Placeholder 3"/>
          <p:cNvSpPr>
            <a:spLocks noGrp="1"/>
          </p:cNvSpPr>
          <p:nvPr>
            <p:ph type="sldNum" sz="quarter" idx="12"/>
          </p:nvPr>
        </p:nvSpPr>
        <p:spPr/>
        <p:txBody>
          <a:bodyPr/>
          <a:lstStyle/>
          <a:p>
            <a:fld id="{5B54EAF8-E1E1-4AE5-84C9-122DA47D491A}" type="slidenum">
              <a:rPr lang="en-US" smtClean="0"/>
              <a:t>‹#›</a:t>
            </a:fld>
            <a:endParaRPr lang="en-US" dirty="0"/>
          </a:p>
        </p:txBody>
      </p:sp>
    </p:spTree>
    <p:extLst>
      <p:ext uri="{BB962C8B-B14F-4D97-AF65-F5344CB8AC3E}">
        <p14:creationId xmlns:p14="http://schemas.microsoft.com/office/powerpoint/2010/main" val="64212709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4767263"/>
            <a:ext cx="2133600" cy="273844"/>
          </a:xfrm>
          <a:prstGeom prst="rect">
            <a:avLst/>
          </a:prstGeom>
        </p:spPr>
        <p:txBody>
          <a:bodyPr/>
          <a:lstStyle/>
          <a:p>
            <a:fld id="{349D20F5-88CF-461D-8D9D-DC32D877111A}" type="datetimeFigureOut">
              <a:rPr lang="en-US" smtClean="0"/>
              <a:t>1/29/2016</a:t>
            </a:fld>
            <a:endParaRPr lang="en-US" dirty="0"/>
          </a:p>
        </p:txBody>
      </p:sp>
      <p:sp>
        <p:nvSpPr>
          <p:cNvPr id="6" name="Footer Placeholder 5"/>
          <p:cNvSpPr>
            <a:spLocks noGrp="1"/>
          </p:cNvSpPr>
          <p:nvPr>
            <p:ph type="ftr" sz="quarter" idx="11"/>
          </p:nvPr>
        </p:nvSpPr>
        <p:spPr>
          <a:xfrm>
            <a:off x="3124200" y="4767263"/>
            <a:ext cx="2895600" cy="273844"/>
          </a:xfrm>
          <a:prstGeom prst="rect">
            <a:avLst/>
          </a:prstGeom>
        </p:spPr>
        <p:txBody>
          <a:bodyPr/>
          <a:lstStyle/>
          <a:p>
            <a:endParaRPr lang="en-US" dirty="0"/>
          </a:p>
        </p:txBody>
      </p:sp>
      <p:sp>
        <p:nvSpPr>
          <p:cNvPr id="7" name="Slide Number Placeholder 6"/>
          <p:cNvSpPr>
            <a:spLocks noGrp="1"/>
          </p:cNvSpPr>
          <p:nvPr>
            <p:ph type="sldNum" sz="quarter" idx="12"/>
          </p:nvPr>
        </p:nvSpPr>
        <p:spPr/>
        <p:txBody>
          <a:bodyPr/>
          <a:lstStyle/>
          <a:p>
            <a:fld id="{5B54EAF8-E1E1-4AE5-84C9-122DA47D491A}" type="slidenum">
              <a:rPr lang="en-US" smtClean="0"/>
              <a:t>‹#›</a:t>
            </a:fld>
            <a:endParaRPr lang="en-US" dirty="0"/>
          </a:p>
        </p:txBody>
      </p:sp>
    </p:spTree>
    <p:extLst>
      <p:ext uri="{BB962C8B-B14F-4D97-AF65-F5344CB8AC3E}">
        <p14:creationId xmlns:p14="http://schemas.microsoft.com/office/powerpoint/2010/main" val="352870636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4767263"/>
            <a:ext cx="2133600" cy="273844"/>
          </a:xfrm>
          <a:prstGeom prst="rect">
            <a:avLst/>
          </a:prstGeom>
        </p:spPr>
        <p:txBody>
          <a:bodyPr/>
          <a:lstStyle/>
          <a:p>
            <a:fld id="{349D20F5-88CF-461D-8D9D-DC32D877111A}" type="datetimeFigureOut">
              <a:rPr lang="en-US" smtClean="0"/>
              <a:t>1/29/2016</a:t>
            </a:fld>
            <a:endParaRPr lang="en-US" dirty="0"/>
          </a:p>
        </p:txBody>
      </p:sp>
      <p:sp>
        <p:nvSpPr>
          <p:cNvPr id="6" name="Footer Placeholder 5"/>
          <p:cNvSpPr>
            <a:spLocks noGrp="1"/>
          </p:cNvSpPr>
          <p:nvPr>
            <p:ph type="ftr" sz="quarter" idx="11"/>
          </p:nvPr>
        </p:nvSpPr>
        <p:spPr>
          <a:xfrm>
            <a:off x="3124200" y="4767263"/>
            <a:ext cx="2895600" cy="273844"/>
          </a:xfrm>
          <a:prstGeom prst="rect">
            <a:avLst/>
          </a:prstGeom>
        </p:spPr>
        <p:txBody>
          <a:bodyPr/>
          <a:lstStyle/>
          <a:p>
            <a:endParaRPr lang="en-US" dirty="0"/>
          </a:p>
        </p:txBody>
      </p:sp>
      <p:sp>
        <p:nvSpPr>
          <p:cNvPr id="7" name="Slide Number Placeholder 6"/>
          <p:cNvSpPr>
            <a:spLocks noGrp="1"/>
          </p:cNvSpPr>
          <p:nvPr>
            <p:ph type="sldNum" sz="quarter" idx="12"/>
          </p:nvPr>
        </p:nvSpPr>
        <p:spPr/>
        <p:txBody>
          <a:bodyPr/>
          <a:lstStyle/>
          <a:p>
            <a:fld id="{5B54EAF8-E1E1-4AE5-84C9-122DA47D491A}" type="slidenum">
              <a:rPr lang="en-US" smtClean="0"/>
              <a:t>‹#›</a:t>
            </a:fld>
            <a:endParaRPr lang="en-US" dirty="0"/>
          </a:p>
        </p:txBody>
      </p:sp>
    </p:spTree>
    <p:extLst>
      <p:ext uri="{BB962C8B-B14F-4D97-AF65-F5344CB8AC3E}">
        <p14:creationId xmlns:p14="http://schemas.microsoft.com/office/powerpoint/2010/main" val="104140466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3.jp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Slide Number Placeholder 5"/>
          <p:cNvSpPr>
            <a:spLocks noGrp="1"/>
          </p:cNvSpPr>
          <p:nvPr>
            <p:ph type="sldNum" sz="quarter" idx="4"/>
          </p:nvPr>
        </p:nvSpPr>
        <p:spPr>
          <a:xfrm>
            <a:off x="76200" y="4812506"/>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5B54EAF8-E1E1-4AE5-84C9-122DA47D491A}" type="slidenum">
              <a:rPr lang="en-US" smtClean="0"/>
              <a:pPr/>
              <a:t>‹#›</a:t>
            </a:fld>
            <a:endParaRPr lang="en-US" dirty="0"/>
          </a:p>
        </p:txBody>
      </p:sp>
    </p:spTree>
    <p:extLst>
      <p:ext uri="{BB962C8B-B14F-4D97-AF65-F5344CB8AC3E}">
        <p14:creationId xmlns:p14="http://schemas.microsoft.com/office/powerpoint/2010/main" val="274598845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spcBef>
          <a:spcPct val="0"/>
        </a:spcBef>
        <a:buNone/>
        <a:defRPr sz="3000" b="1"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6375"/>
            <a:ext cx="8229600" cy="85725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200150"/>
            <a:ext cx="8229600" cy="3394075"/>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Slide Number Placeholder 5"/>
          <p:cNvSpPr>
            <a:spLocks noGrp="1"/>
          </p:cNvSpPr>
          <p:nvPr>
            <p:ph type="sldNum" sz="quarter" idx="4"/>
          </p:nvPr>
        </p:nvSpPr>
        <p:spPr>
          <a:xfrm>
            <a:off x="76200" y="4812506"/>
            <a:ext cx="2133600" cy="273844"/>
          </a:xfrm>
          <a:prstGeom prst="rect">
            <a:avLst/>
          </a:prstGeom>
        </p:spPr>
        <p:txBody>
          <a:bodyPr/>
          <a:lstStyle>
            <a:lvl1pPr>
              <a:defRPr>
                <a:solidFill>
                  <a:schemeClr val="bg1">
                    <a:lumMod val="85000"/>
                  </a:schemeClr>
                </a:solidFill>
              </a:defRPr>
            </a:lvl1pPr>
          </a:lstStyle>
          <a:p>
            <a:fld id="{5B54EAF8-E1E1-4AE5-84C9-122DA47D491A}" type="slidenum">
              <a:rPr lang="en-US" smtClean="0"/>
              <a:pPr/>
              <a:t>‹#›</a:t>
            </a:fld>
            <a:endParaRPr lang="en-US" dirty="0"/>
          </a:p>
        </p:txBody>
      </p:sp>
    </p:spTree>
    <p:extLst>
      <p:ext uri="{BB962C8B-B14F-4D97-AF65-F5344CB8AC3E}">
        <p14:creationId xmlns:p14="http://schemas.microsoft.com/office/powerpoint/2010/main" val="150265072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3000" b="1"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hyperlink" Target="http://publicecodes.cyberregs.com/icod/irc/2012/icod_irc_2012_1_par020.htm" TargetMode="External"/><Relationship Id="rId2" Type="http://schemas.openxmlformats.org/officeDocument/2006/relationships/hyperlink" Target="http://publicecodes.cyberregs.com/icod/ibc/2012/icod_ibc_2012_1_par026.htm" TargetMode="Externa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hyperlink" Target="http://publicecodes.cyberregs.com/icod/irc/2012/icod_irc_2012_1_par076.htm" TargetMode="External"/><Relationship Id="rId2" Type="http://schemas.openxmlformats.org/officeDocument/2006/relationships/hyperlink" Target="http://publicecodes.cyberregs.com/icod/irc/2012/icod_irc_2012_1_par067.htm" TargetMode="Externa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hyperlink" Target="http://publicecodes.cyberregs.com/icod/ibc/2012/icod_ibc_2012_17_par037.htm" TargetMode="External"/><Relationship Id="rId2" Type="http://schemas.openxmlformats.org/officeDocument/2006/relationships/hyperlink" Target="http://publicecodes.cyberregs.com/icod/ibc/2012/icod_ibc_2012_17_par036.htm" TargetMode="External"/><Relationship Id="rId1" Type="http://schemas.openxmlformats.org/officeDocument/2006/relationships/slideLayout" Target="../slideLayouts/slideLayout4.xml"/><Relationship Id="rId4" Type="http://schemas.openxmlformats.org/officeDocument/2006/relationships/hyperlink" Target="http://publicecodes.cyberregs.com/icod/ibc/2012/icod_ibc_2012_17_par038.htm" TargetMode="External"/></Relationships>
</file>

<file path=ppt/slides/_rels/slide15.xml.rels><?xml version="1.0" encoding="UTF-8" standalone="yes"?>
<Relationships xmlns="http://schemas.openxmlformats.org/package/2006/relationships"><Relationship Id="rId2" Type="http://schemas.openxmlformats.org/officeDocument/2006/relationships/hyperlink" Target="http://publicecodes.cyberregs.com/icod/ibc/2012/icod_ibc_2012_17_par023.htm" TargetMode="Externa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hyperlink" Target="http://publicecodes.cyberregs.com/icod/ibc/2012/icod_ibc_2012_17_par030.htm" TargetMode="Externa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4.xml"/><Relationship Id="rId4" Type="http://schemas.openxmlformats.org/officeDocument/2006/relationships/image" Target="../media/image6.jpeg"/></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4.xml"/><Relationship Id="rId4" Type="http://schemas.openxmlformats.org/officeDocument/2006/relationships/image" Target="../media/image6.jpeg"/></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4.xml"/><Relationship Id="rId4" Type="http://schemas.openxmlformats.org/officeDocument/2006/relationships/image" Target="../media/image6.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smtClean="0"/>
              <a:t>Inspection and Quality Assurance Requirements for Metal Plate Connected Wood Trusses</a:t>
            </a:r>
            <a:endParaRPr lang="en-US" dirty="0"/>
          </a:p>
        </p:txBody>
      </p:sp>
      <p:sp>
        <p:nvSpPr>
          <p:cNvPr id="3" name="Subtitle 2"/>
          <p:cNvSpPr>
            <a:spLocks noGrp="1"/>
          </p:cNvSpPr>
          <p:nvPr>
            <p:ph type="subTitle" idx="1"/>
          </p:nvPr>
        </p:nvSpPr>
        <p:spPr/>
        <p:txBody>
          <a:bodyPr/>
          <a:lstStyle/>
          <a:p>
            <a:r>
              <a:rPr lang="en-US" dirty="0" smtClean="0"/>
              <a:t>Educational Overview</a:t>
            </a:r>
          </a:p>
        </p:txBody>
      </p:sp>
    </p:spTree>
    <p:extLst>
      <p:ext uri="{BB962C8B-B14F-4D97-AF65-F5344CB8AC3E}">
        <p14:creationId xmlns:p14="http://schemas.microsoft.com/office/powerpoint/2010/main" val="96799673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ANSI TPI 1 </a:t>
            </a:r>
            <a:endParaRPr lang="en-US" dirty="0"/>
          </a:p>
        </p:txBody>
      </p:sp>
      <p:sp>
        <p:nvSpPr>
          <p:cNvPr id="3" name="Content Placeholder 2"/>
          <p:cNvSpPr>
            <a:spLocks noGrp="1"/>
          </p:cNvSpPr>
          <p:nvPr>
            <p:ph sz="half" idx="1"/>
          </p:nvPr>
        </p:nvSpPr>
        <p:spPr/>
        <p:txBody>
          <a:bodyPr>
            <a:normAutofit lnSpcReduction="10000"/>
          </a:bodyPr>
          <a:lstStyle/>
          <a:p>
            <a:r>
              <a:rPr lang="en-US" dirty="0" smtClean="0"/>
              <a:t>Standard is referenced by the codes </a:t>
            </a:r>
          </a:p>
          <a:p>
            <a:r>
              <a:rPr lang="en-US" dirty="0" smtClean="0"/>
              <a:t>Addresses requirements </a:t>
            </a:r>
            <a:r>
              <a:rPr lang="en-US" dirty="0"/>
              <a:t>for the design and manufacture </a:t>
            </a:r>
            <a:r>
              <a:rPr lang="en-US" dirty="0" smtClean="0"/>
              <a:t>of MPCWT </a:t>
            </a:r>
          </a:p>
          <a:p>
            <a:pPr lvl="1"/>
            <a:r>
              <a:rPr lang="en-US" dirty="0" smtClean="0"/>
              <a:t>Includes provisions for inspection </a:t>
            </a:r>
            <a:r>
              <a:rPr lang="en-US" dirty="0"/>
              <a:t>and quality </a:t>
            </a:r>
            <a:r>
              <a:rPr lang="en-US" dirty="0" smtClean="0"/>
              <a:t>assurance</a:t>
            </a:r>
            <a:endParaRPr lang="en-US" dirty="0"/>
          </a:p>
        </p:txBody>
      </p:sp>
      <p:pic>
        <p:nvPicPr>
          <p:cNvPr id="4098" name="Picture 2"/>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5461387" y="1515523"/>
            <a:ext cx="3200400" cy="24003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43115663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IBC and IRC Chapter 1</a:t>
            </a:r>
            <a:endParaRPr lang="en-US" dirty="0"/>
          </a:p>
        </p:txBody>
      </p:sp>
      <p:sp>
        <p:nvSpPr>
          <p:cNvPr id="3" name="Content Placeholder 2"/>
          <p:cNvSpPr>
            <a:spLocks noGrp="1"/>
          </p:cNvSpPr>
          <p:nvPr>
            <p:ph sz="half" idx="1"/>
          </p:nvPr>
        </p:nvSpPr>
        <p:spPr/>
        <p:txBody>
          <a:bodyPr>
            <a:noAutofit/>
          </a:bodyPr>
          <a:lstStyle/>
          <a:p>
            <a:r>
              <a:rPr lang="en-US" sz="2400" dirty="0" smtClean="0"/>
              <a:t>The Building Official is responsible for all the required inspections of Buildings, which includes the structural framing (and the trusses that comprise it)</a:t>
            </a:r>
          </a:p>
          <a:p>
            <a:pPr lvl="1"/>
            <a:r>
              <a:rPr lang="en-US" sz="2000" dirty="0" smtClean="0"/>
              <a:t>This role can be delegated to approved agencies or individuals. </a:t>
            </a:r>
          </a:p>
        </p:txBody>
      </p:sp>
      <p:sp>
        <p:nvSpPr>
          <p:cNvPr id="6" name="Content Placeholder 5"/>
          <p:cNvSpPr>
            <a:spLocks noGrp="1"/>
          </p:cNvSpPr>
          <p:nvPr>
            <p:ph sz="half" idx="2"/>
          </p:nvPr>
        </p:nvSpPr>
        <p:spPr/>
        <p:txBody>
          <a:bodyPr>
            <a:normAutofit/>
          </a:bodyPr>
          <a:lstStyle/>
          <a:p>
            <a:r>
              <a:rPr lang="en-US" b="1" dirty="0" smtClean="0">
                <a:hlinkClick r:id="rId2"/>
              </a:rPr>
              <a:t>IBC 104.4 Inspections. </a:t>
            </a:r>
            <a:endParaRPr lang="en-US" b="1" dirty="0" smtClean="0"/>
          </a:p>
          <a:p>
            <a:r>
              <a:rPr lang="en-US" b="1" dirty="0" smtClean="0">
                <a:hlinkClick r:id="rId3"/>
              </a:rPr>
              <a:t>IRC R104.4 Inspections</a:t>
            </a:r>
            <a:r>
              <a:rPr lang="en-US" dirty="0" smtClean="0">
                <a:hlinkClick r:id="rId3"/>
              </a:rPr>
              <a:t>. </a:t>
            </a:r>
            <a:endParaRPr lang="en-US" dirty="0"/>
          </a:p>
        </p:txBody>
      </p:sp>
    </p:spTree>
    <p:extLst>
      <p:ext uri="{BB962C8B-B14F-4D97-AF65-F5344CB8AC3E}">
        <p14:creationId xmlns:p14="http://schemas.microsoft.com/office/powerpoint/2010/main" val="185037333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IBC and IRC Chapter 1</a:t>
            </a:r>
            <a:endParaRPr lang="en-US" dirty="0"/>
          </a:p>
        </p:txBody>
      </p:sp>
      <p:sp>
        <p:nvSpPr>
          <p:cNvPr id="3" name="Content Placeholder 2"/>
          <p:cNvSpPr>
            <a:spLocks noGrp="1"/>
          </p:cNvSpPr>
          <p:nvPr>
            <p:ph sz="half" idx="1"/>
          </p:nvPr>
        </p:nvSpPr>
        <p:spPr/>
        <p:txBody>
          <a:bodyPr>
            <a:noAutofit/>
          </a:bodyPr>
          <a:lstStyle/>
          <a:p>
            <a:r>
              <a:rPr lang="en-US" sz="1800" dirty="0" smtClean="0"/>
              <a:t>The entire inspection process for metal plate connected wood trusses is outlined in IBC Section 110 and IRC Section 109 where it is stated that framing inspections are to be performed by the Building Official. </a:t>
            </a:r>
          </a:p>
          <a:p>
            <a:r>
              <a:rPr lang="en-US" sz="1800" dirty="0" smtClean="0"/>
              <a:t>If the Trusses are manufactured in a manufacturing facility, the inspection process needs to be performed by an approved inspection agency.</a:t>
            </a:r>
          </a:p>
        </p:txBody>
      </p:sp>
      <p:sp>
        <p:nvSpPr>
          <p:cNvPr id="6" name="Content Placeholder 5"/>
          <p:cNvSpPr>
            <a:spLocks noGrp="1"/>
          </p:cNvSpPr>
          <p:nvPr>
            <p:ph sz="half" idx="2"/>
          </p:nvPr>
        </p:nvSpPr>
        <p:spPr/>
        <p:txBody>
          <a:bodyPr>
            <a:normAutofit/>
          </a:bodyPr>
          <a:lstStyle/>
          <a:p>
            <a:r>
              <a:rPr lang="en-US" b="1" dirty="0">
                <a:hlinkClick r:id="rId2"/>
              </a:rPr>
              <a:t>IRC R109.1 Types of inspections. </a:t>
            </a:r>
            <a:endParaRPr lang="en-US" b="1" dirty="0" smtClean="0"/>
          </a:p>
          <a:p>
            <a:r>
              <a:rPr lang="en-US" b="1" dirty="0" smtClean="0"/>
              <a:t>IRC </a:t>
            </a:r>
            <a:r>
              <a:rPr lang="en-US" b="1" dirty="0"/>
              <a:t>R109.1.4 Frame and masonry inspection</a:t>
            </a:r>
            <a:r>
              <a:rPr lang="en-US" b="1" dirty="0" smtClean="0"/>
              <a:t>.</a:t>
            </a:r>
            <a:endParaRPr lang="en-US" dirty="0"/>
          </a:p>
          <a:p>
            <a:r>
              <a:rPr lang="en-US" b="1" dirty="0" smtClean="0">
                <a:hlinkClick r:id="rId3"/>
              </a:rPr>
              <a:t>IRC </a:t>
            </a:r>
            <a:r>
              <a:rPr lang="en-US" b="1" dirty="0">
                <a:hlinkClick r:id="rId3"/>
              </a:rPr>
              <a:t>R109.2 Inspection agencies. </a:t>
            </a:r>
            <a:endParaRPr lang="en-US" dirty="0"/>
          </a:p>
          <a:p>
            <a:endParaRPr lang="en-US" dirty="0"/>
          </a:p>
        </p:txBody>
      </p:sp>
    </p:spTree>
    <p:extLst>
      <p:ext uri="{BB962C8B-B14F-4D97-AF65-F5344CB8AC3E}">
        <p14:creationId xmlns:p14="http://schemas.microsoft.com/office/powerpoint/2010/main" val="294442648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IBC Chapter 17 – Special Inspections and Structural Observations</a:t>
            </a:r>
            <a:endParaRPr lang="en-US" dirty="0"/>
          </a:p>
        </p:txBody>
      </p:sp>
      <p:sp>
        <p:nvSpPr>
          <p:cNvPr id="3" name="Content Placeholder 2"/>
          <p:cNvSpPr>
            <a:spLocks noGrp="1"/>
          </p:cNvSpPr>
          <p:nvPr>
            <p:ph sz="half" idx="1"/>
          </p:nvPr>
        </p:nvSpPr>
        <p:spPr/>
        <p:txBody>
          <a:bodyPr>
            <a:normAutofit fontScale="92500" lnSpcReduction="20000"/>
          </a:bodyPr>
          <a:lstStyle/>
          <a:p>
            <a:r>
              <a:rPr lang="en-US" dirty="0" smtClean="0"/>
              <a:t>IBC Chapter 17 defines when special inspections are required, and what items are included in the special inspection provisions. </a:t>
            </a:r>
          </a:p>
          <a:p>
            <a:r>
              <a:rPr lang="en-US" dirty="0" smtClean="0"/>
              <a:t>MPCWT do not require special inspections, UNLESS they are greater than 60 foot span. </a:t>
            </a:r>
          </a:p>
          <a:p>
            <a:endParaRPr lang="en-US" dirty="0"/>
          </a:p>
        </p:txBody>
      </p:sp>
      <p:sp>
        <p:nvSpPr>
          <p:cNvPr id="4" name="Content Placeholder 3"/>
          <p:cNvSpPr>
            <a:spLocks noGrp="1"/>
          </p:cNvSpPr>
          <p:nvPr>
            <p:ph sz="half" idx="2"/>
          </p:nvPr>
        </p:nvSpPr>
        <p:spPr/>
        <p:txBody>
          <a:bodyPr>
            <a:normAutofit fontScale="92500" lnSpcReduction="20000"/>
          </a:bodyPr>
          <a:lstStyle/>
          <a:p>
            <a:r>
              <a:rPr lang="en-US" b="1" dirty="0" smtClean="0"/>
              <a:t>1705.5.2 Metal-plate-connected wood trusses spanning 60 feet or greater. </a:t>
            </a:r>
            <a:endParaRPr lang="en-US" b="1" dirty="0"/>
          </a:p>
        </p:txBody>
      </p:sp>
    </p:spTree>
    <p:extLst>
      <p:ext uri="{BB962C8B-B14F-4D97-AF65-F5344CB8AC3E}">
        <p14:creationId xmlns:p14="http://schemas.microsoft.com/office/powerpoint/2010/main" val="17940655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IBC Chapter 17 – Special Inspections and Structural Observations</a:t>
            </a:r>
            <a:endParaRPr lang="en-US" dirty="0"/>
          </a:p>
        </p:txBody>
      </p:sp>
      <p:sp>
        <p:nvSpPr>
          <p:cNvPr id="3" name="Content Placeholder 2"/>
          <p:cNvSpPr>
            <a:spLocks noGrp="1"/>
          </p:cNvSpPr>
          <p:nvPr>
            <p:ph sz="half" idx="1"/>
          </p:nvPr>
        </p:nvSpPr>
        <p:spPr/>
        <p:txBody>
          <a:bodyPr>
            <a:normAutofit fontScale="92500" lnSpcReduction="20000"/>
          </a:bodyPr>
          <a:lstStyle/>
          <a:p>
            <a:r>
              <a:rPr lang="en-US" dirty="0" smtClean="0"/>
              <a:t>Special inspections are intended  for: </a:t>
            </a:r>
          </a:p>
          <a:p>
            <a:pPr lvl="1"/>
            <a:r>
              <a:rPr lang="en-US" dirty="0" smtClean="0"/>
              <a:t>Special occupancies </a:t>
            </a:r>
          </a:p>
          <a:p>
            <a:pPr lvl="1"/>
            <a:r>
              <a:rPr lang="en-US" dirty="0" smtClean="0"/>
              <a:t>Circumstances with critical seismic and wind conditions </a:t>
            </a:r>
          </a:p>
          <a:p>
            <a:pPr lvl="1"/>
            <a:r>
              <a:rPr lang="en-US" dirty="0" smtClean="0"/>
              <a:t>Where a Structural Element is deemed critical from a life safety perspective</a:t>
            </a:r>
          </a:p>
          <a:p>
            <a:pPr lvl="1"/>
            <a:endParaRPr lang="en-US" dirty="0" smtClean="0"/>
          </a:p>
          <a:p>
            <a:pPr lvl="1"/>
            <a:endParaRPr lang="en-US" dirty="0" smtClean="0"/>
          </a:p>
          <a:p>
            <a:pPr lvl="1"/>
            <a:endParaRPr lang="en-US" dirty="0"/>
          </a:p>
        </p:txBody>
      </p:sp>
      <p:sp>
        <p:nvSpPr>
          <p:cNvPr id="4" name="Content Placeholder 3"/>
          <p:cNvSpPr>
            <a:spLocks noGrp="1"/>
          </p:cNvSpPr>
          <p:nvPr>
            <p:ph sz="half" idx="2"/>
          </p:nvPr>
        </p:nvSpPr>
        <p:spPr/>
        <p:txBody>
          <a:bodyPr>
            <a:normAutofit fontScale="92500" lnSpcReduction="20000"/>
          </a:bodyPr>
          <a:lstStyle/>
          <a:p>
            <a:r>
              <a:rPr lang="en-US" b="1" dirty="0" smtClean="0">
                <a:hlinkClick r:id="rId2"/>
              </a:rPr>
              <a:t>IBC 1704.6 Structural observations. </a:t>
            </a:r>
            <a:endParaRPr lang="en-US" b="1" dirty="0" smtClean="0"/>
          </a:p>
          <a:p>
            <a:r>
              <a:rPr lang="en-US" b="1" dirty="0" smtClean="0">
                <a:hlinkClick r:id="rId3"/>
              </a:rPr>
              <a:t>IBC 1704.6.1 Structural observations for seismic resistance. </a:t>
            </a:r>
            <a:endParaRPr lang="en-US" b="1" dirty="0" smtClean="0"/>
          </a:p>
          <a:p>
            <a:r>
              <a:rPr lang="en-US" b="1" dirty="0" smtClean="0">
                <a:hlinkClick r:id="rId4"/>
              </a:rPr>
              <a:t>IBC 1704.6.2 Structural observations for wind requirements. </a:t>
            </a:r>
            <a:endParaRPr lang="en-US" b="1" dirty="0" smtClean="0"/>
          </a:p>
          <a:p>
            <a:endParaRPr lang="en-US" dirty="0"/>
          </a:p>
        </p:txBody>
      </p:sp>
    </p:spTree>
    <p:extLst>
      <p:ext uri="{BB962C8B-B14F-4D97-AF65-F5344CB8AC3E}">
        <p14:creationId xmlns:p14="http://schemas.microsoft.com/office/powerpoint/2010/main" val="289264124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IBC Chapter 17 – Special Inspections and Structural Observations</a:t>
            </a:r>
            <a:endParaRPr lang="en-US" dirty="0"/>
          </a:p>
        </p:txBody>
      </p:sp>
      <p:sp>
        <p:nvSpPr>
          <p:cNvPr id="3" name="Content Placeholder 2"/>
          <p:cNvSpPr>
            <a:spLocks noGrp="1"/>
          </p:cNvSpPr>
          <p:nvPr>
            <p:ph sz="half" idx="1"/>
          </p:nvPr>
        </p:nvSpPr>
        <p:spPr/>
        <p:txBody>
          <a:bodyPr>
            <a:normAutofit fontScale="85000" lnSpcReduction="20000"/>
          </a:bodyPr>
          <a:lstStyle/>
          <a:p>
            <a:r>
              <a:rPr lang="en-US" dirty="0" smtClean="0"/>
              <a:t>Section 1704 does not require special inspections for MPCWT</a:t>
            </a:r>
          </a:p>
          <a:p>
            <a:r>
              <a:rPr lang="en-US" dirty="0" smtClean="0"/>
              <a:t>Furthermore, 1704.2 lists an exception for conventional light-frame construction, which would include the majority of construction using MPCWT and other components.</a:t>
            </a:r>
          </a:p>
          <a:p>
            <a:pPr lvl="2"/>
            <a:endParaRPr lang="en-US" dirty="0" smtClean="0"/>
          </a:p>
          <a:p>
            <a:pPr lvl="1"/>
            <a:endParaRPr lang="en-US" dirty="0" smtClean="0"/>
          </a:p>
          <a:p>
            <a:endParaRPr lang="en-US" dirty="0"/>
          </a:p>
        </p:txBody>
      </p:sp>
      <p:sp>
        <p:nvSpPr>
          <p:cNvPr id="4" name="Content Placeholder 3"/>
          <p:cNvSpPr>
            <a:spLocks noGrp="1"/>
          </p:cNvSpPr>
          <p:nvPr>
            <p:ph sz="half" idx="2"/>
          </p:nvPr>
        </p:nvSpPr>
        <p:spPr/>
        <p:txBody>
          <a:bodyPr>
            <a:noAutofit/>
          </a:bodyPr>
          <a:lstStyle/>
          <a:p>
            <a:r>
              <a:rPr lang="en-US" b="1" dirty="0" smtClean="0">
                <a:hlinkClick r:id="rId2"/>
              </a:rPr>
              <a:t>IBC 1704.2 Special inspections. </a:t>
            </a:r>
            <a:endParaRPr lang="en-US" b="1" dirty="0"/>
          </a:p>
        </p:txBody>
      </p:sp>
    </p:spTree>
    <p:extLst>
      <p:ext uri="{BB962C8B-B14F-4D97-AF65-F5344CB8AC3E}">
        <p14:creationId xmlns:p14="http://schemas.microsoft.com/office/powerpoint/2010/main" val="277424177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IBC Chapter 17 – Special Inspections and Structural Observations</a:t>
            </a:r>
            <a:endParaRPr lang="en-US" dirty="0"/>
          </a:p>
        </p:txBody>
      </p:sp>
      <p:sp>
        <p:nvSpPr>
          <p:cNvPr id="3" name="Content Placeholder 2"/>
          <p:cNvSpPr>
            <a:spLocks noGrp="1"/>
          </p:cNvSpPr>
          <p:nvPr>
            <p:ph sz="half" idx="1"/>
          </p:nvPr>
        </p:nvSpPr>
        <p:spPr/>
        <p:txBody>
          <a:bodyPr>
            <a:normAutofit fontScale="77500" lnSpcReduction="20000"/>
          </a:bodyPr>
          <a:lstStyle/>
          <a:p>
            <a:r>
              <a:rPr lang="en-US" dirty="0" smtClean="0"/>
              <a:t>ANSI/TPI 1 includes provisions that are upheld under the supervision of a third party quality control agency. </a:t>
            </a:r>
          </a:p>
          <a:p>
            <a:r>
              <a:rPr lang="en-US" dirty="0" smtClean="0"/>
              <a:t>The third party QC process that many Truss Manufacturers employ is done at the manufacturing facility and takes the place of any special inspection requirements.</a:t>
            </a:r>
          </a:p>
        </p:txBody>
      </p:sp>
      <p:sp>
        <p:nvSpPr>
          <p:cNvPr id="9" name="Content Placeholder 8"/>
          <p:cNvSpPr>
            <a:spLocks noGrp="1"/>
          </p:cNvSpPr>
          <p:nvPr>
            <p:ph sz="half" idx="2"/>
          </p:nvPr>
        </p:nvSpPr>
        <p:spPr/>
        <p:txBody>
          <a:bodyPr/>
          <a:lstStyle/>
          <a:p>
            <a:r>
              <a:rPr lang="en-US" b="1" dirty="0">
                <a:hlinkClick r:id="rId2"/>
              </a:rPr>
              <a:t>IBC </a:t>
            </a:r>
            <a:r>
              <a:rPr lang="en-US" b="1" dirty="0" smtClean="0">
                <a:hlinkClick r:id="rId2"/>
              </a:rPr>
              <a:t>1704.2.5.1 Fabricator approval</a:t>
            </a:r>
            <a:endParaRPr lang="en-US" b="1" dirty="0"/>
          </a:p>
        </p:txBody>
      </p:sp>
    </p:spTree>
    <p:extLst>
      <p:ext uri="{BB962C8B-B14F-4D97-AF65-F5344CB8AC3E}">
        <p14:creationId xmlns:p14="http://schemas.microsoft.com/office/powerpoint/2010/main" val="6709736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ANSI/TPI 1</a:t>
            </a:r>
            <a:endParaRPr lang="en-US" dirty="0"/>
          </a:p>
        </p:txBody>
      </p:sp>
      <p:sp>
        <p:nvSpPr>
          <p:cNvPr id="3" name="Content Placeholder 2"/>
          <p:cNvSpPr>
            <a:spLocks noGrp="1"/>
          </p:cNvSpPr>
          <p:nvPr>
            <p:ph sz="half" idx="1"/>
          </p:nvPr>
        </p:nvSpPr>
        <p:spPr/>
        <p:txBody>
          <a:bodyPr>
            <a:normAutofit fontScale="32500" lnSpcReduction="20000"/>
          </a:bodyPr>
          <a:lstStyle/>
          <a:p>
            <a:r>
              <a:rPr lang="en-US" sz="7200" dirty="0" smtClean="0"/>
              <a:t>The Building Codes reference ANSI-based consensus codes and standards </a:t>
            </a:r>
            <a:r>
              <a:rPr lang="en-US" sz="7200" dirty="0"/>
              <a:t>to </a:t>
            </a:r>
            <a:r>
              <a:rPr lang="en-US" sz="7200" dirty="0" smtClean="0"/>
              <a:t>provide </a:t>
            </a:r>
            <a:r>
              <a:rPr lang="en-US" sz="7200" dirty="0"/>
              <a:t>specific information </a:t>
            </a:r>
            <a:r>
              <a:rPr lang="en-US" sz="7200" dirty="0" smtClean="0"/>
              <a:t>that would be unwieldy to include in the codes themselves.</a:t>
            </a:r>
          </a:p>
          <a:p>
            <a:r>
              <a:rPr lang="en-US" sz="7200" dirty="0" smtClean="0"/>
              <a:t>The codes state in several locations that the </a:t>
            </a:r>
            <a:r>
              <a:rPr lang="en-US" sz="7200" dirty="0"/>
              <a:t>design and manufacture of metal plate connected wood trusses shall comply with ANSI/TPI 1.</a:t>
            </a:r>
          </a:p>
        </p:txBody>
      </p:sp>
      <p:pic>
        <p:nvPicPr>
          <p:cNvPr id="5" name="Picture 6" descr="http://static1.squarespace.com/static/53442b51e4b072e71999c8c5/534448ade4b0f9ffdd2ec25a/54a2f362e4b0d24b1319f022/1419965544677/TPI1-2014_DSC_0643.JPG?format=500w"/>
          <p:cNvPicPr>
            <a:picLocks noGrp="1" noChangeAspect="1" noChangeArrowheads="1"/>
          </p:cNvPicPr>
          <p:nvPr>
            <p:ph sz="half" idx="2"/>
          </p:nvPr>
        </p:nvPicPr>
        <p:blipFill rotWithShape="1">
          <a:blip r:embed="rId2">
            <a:extLst>
              <a:ext uri="{28A0092B-C50C-407E-A947-70E740481C1C}">
                <a14:useLocalDpi xmlns:a14="http://schemas.microsoft.com/office/drawing/2010/main" val="0"/>
              </a:ext>
            </a:extLst>
          </a:blip>
          <a:srcRect l="3733" t="3400" r="3667" b="4400"/>
          <a:stretch/>
        </p:blipFill>
        <p:spPr bwMode="auto">
          <a:xfrm>
            <a:off x="5207649" y="1061927"/>
            <a:ext cx="3408799" cy="339407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1578122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ANSI/TPI 1</a:t>
            </a:r>
            <a:endParaRPr lang="en-US" dirty="0"/>
          </a:p>
        </p:txBody>
      </p:sp>
      <p:sp>
        <p:nvSpPr>
          <p:cNvPr id="3" name="Content Placeholder 2"/>
          <p:cNvSpPr>
            <a:spLocks noGrp="1"/>
          </p:cNvSpPr>
          <p:nvPr>
            <p:ph sz="half" idx="1"/>
          </p:nvPr>
        </p:nvSpPr>
        <p:spPr/>
        <p:txBody>
          <a:bodyPr>
            <a:normAutofit fontScale="77500" lnSpcReduction="20000"/>
          </a:bodyPr>
          <a:lstStyle/>
          <a:p>
            <a:r>
              <a:rPr lang="en-US" dirty="0" smtClean="0"/>
              <a:t>ANSI/TPI 1 in-plant inspection process was clarified in the 2014 edition, and is referenced by the 2015 editions of both the IBC and IRC.</a:t>
            </a:r>
          </a:p>
          <a:p>
            <a:r>
              <a:rPr lang="en-US" dirty="0" smtClean="0"/>
              <a:t>ANSI/TPI 1-2014 Chapter 3 (Quality Criteria for the Manufacture of Metal-Plate-Connected Wood Trusses) implements the in‑plant quality control process. </a:t>
            </a:r>
            <a:endParaRPr lang="en-US" dirty="0"/>
          </a:p>
        </p:txBody>
      </p:sp>
      <p:sp>
        <p:nvSpPr>
          <p:cNvPr id="4" name="Content Placeholder 3"/>
          <p:cNvSpPr>
            <a:spLocks noGrp="1"/>
          </p:cNvSpPr>
          <p:nvPr>
            <p:ph sz="half" idx="2"/>
          </p:nvPr>
        </p:nvSpPr>
        <p:spPr/>
        <p:txBody>
          <a:bodyPr>
            <a:noAutofit/>
          </a:bodyPr>
          <a:lstStyle/>
          <a:p>
            <a:r>
              <a:rPr lang="en-US" b="1" dirty="0" smtClean="0"/>
              <a:t>ANSI/TPI 1-2014</a:t>
            </a:r>
          </a:p>
          <a:p>
            <a:pPr lvl="1"/>
            <a:r>
              <a:rPr lang="en-US" b="1" dirty="0" smtClean="0"/>
              <a:t>Section 2.3.6.11 In-Plant Truss Inspections.</a:t>
            </a:r>
          </a:p>
          <a:p>
            <a:pPr lvl="1"/>
            <a:r>
              <a:rPr lang="en-US" b="1" dirty="0" smtClean="0"/>
              <a:t>Section 3.1 GENERAL</a:t>
            </a:r>
            <a:endParaRPr lang="en-US" b="1" dirty="0"/>
          </a:p>
          <a:p>
            <a:pPr lvl="1"/>
            <a:r>
              <a:rPr lang="en-US" b="1" dirty="0"/>
              <a:t>Section 3.2 IN-PLANT QUALITY ASSURANCE</a:t>
            </a:r>
            <a:endParaRPr lang="en-US" dirty="0"/>
          </a:p>
          <a:p>
            <a:pPr lvl="1"/>
            <a:endParaRPr lang="en-US" b="1" dirty="0" smtClean="0"/>
          </a:p>
        </p:txBody>
      </p:sp>
    </p:spTree>
    <p:extLst>
      <p:ext uri="{BB962C8B-B14F-4D97-AF65-F5344CB8AC3E}">
        <p14:creationId xmlns:p14="http://schemas.microsoft.com/office/powerpoint/2010/main" val="356113634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Closing Thoughts</a:t>
            </a:r>
            <a:endParaRPr lang="en-US" dirty="0"/>
          </a:p>
        </p:txBody>
      </p:sp>
      <p:sp>
        <p:nvSpPr>
          <p:cNvPr id="3" name="Content Placeholder 2"/>
          <p:cNvSpPr>
            <a:spLocks noGrp="1"/>
          </p:cNvSpPr>
          <p:nvPr>
            <p:ph idx="1"/>
          </p:nvPr>
        </p:nvSpPr>
        <p:spPr/>
        <p:txBody>
          <a:bodyPr>
            <a:normAutofit/>
          </a:bodyPr>
          <a:lstStyle/>
          <a:p>
            <a:r>
              <a:rPr lang="en-US" dirty="0"/>
              <a:t>The traditional third party inspection process satisfies IBC and IRC requirements for metal plate connected wood trusses</a:t>
            </a:r>
          </a:p>
          <a:p>
            <a:r>
              <a:rPr lang="en-US" dirty="0" smtClean="0"/>
              <a:t>Truss manufacturing: </a:t>
            </a:r>
          </a:p>
          <a:p>
            <a:pPr lvl="1"/>
            <a:r>
              <a:rPr lang="en-US" dirty="0" smtClean="0"/>
              <a:t>Must </a:t>
            </a:r>
            <a:r>
              <a:rPr lang="en-US" dirty="0"/>
              <a:t>conform to ANSI/TPI </a:t>
            </a:r>
            <a:r>
              <a:rPr lang="en-US" dirty="0" smtClean="0"/>
              <a:t>1, which </a:t>
            </a:r>
            <a:r>
              <a:rPr lang="en-US" dirty="0"/>
              <a:t>follows IBC and IRC requirements for regular third party inspections to evaluate compliance </a:t>
            </a:r>
          </a:p>
          <a:p>
            <a:pPr lvl="1"/>
            <a:r>
              <a:rPr lang="en-US" dirty="0" smtClean="0"/>
              <a:t>Does not fall under the IBC Chapter 17 definition of “Fabricated Item”</a:t>
            </a:r>
          </a:p>
          <a:p>
            <a:r>
              <a:rPr lang="en-US" dirty="0" smtClean="0"/>
              <a:t>Thus, there is no requirement to have an on-site “special inspection” of the Trusses</a:t>
            </a:r>
          </a:p>
          <a:p>
            <a:endParaRPr lang="en-US" dirty="0"/>
          </a:p>
        </p:txBody>
      </p:sp>
    </p:spTree>
    <p:extLst>
      <p:ext uri="{BB962C8B-B14F-4D97-AF65-F5344CB8AC3E}">
        <p14:creationId xmlns:p14="http://schemas.microsoft.com/office/powerpoint/2010/main" val="34855142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0" name="Picture 6" descr="http://static1.squarespace.com/static/53442b51e4b072e71999c8c5/534448ade4b0f9ffdd2ec25a/54a2f362e4b0d24b1319f022/1419965544677/TPI1-2014_DSC_0643.JPG?format=500w"/>
          <p:cNvPicPr>
            <a:picLocks noChangeAspect="1" noChangeArrowheads="1"/>
          </p:cNvPicPr>
          <p:nvPr/>
        </p:nvPicPr>
        <p:blipFill rotWithShape="1">
          <a:blip r:embed="rId2">
            <a:extLst>
              <a:ext uri="{28A0092B-C50C-407E-A947-70E740481C1C}">
                <a14:useLocalDpi xmlns:a14="http://schemas.microsoft.com/office/drawing/2010/main" val="0"/>
              </a:ext>
            </a:extLst>
          </a:blip>
          <a:srcRect l="3733" t="3400" r="3667" b="4400"/>
          <a:stretch/>
        </p:blipFill>
        <p:spPr bwMode="auto">
          <a:xfrm>
            <a:off x="6781200" y="647702"/>
            <a:ext cx="2066325" cy="20574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normAutofit/>
          </a:bodyPr>
          <a:lstStyle/>
          <a:p>
            <a:pPr lvl="1"/>
            <a:r>
              <a:rPr lang="en-US" sz="3000" b="1" dirty="0" smtClean="0">
                <a:latin typeface="+mn-lt"/>
              </a:rPr>
              <a:t>Introduction</a:t>
            </a:r>
            <a:endParaRPr lang="en-US" sz="3000" b="1" dirty="0">
              <a:latin typeface="+mn-lt"/>
            </a:endParaRPr>
          </a:p>
        </p:txBody>
      </p:sp>
      <p:sp>
        <p:nvSpPr>
          <p:cNvPr id="5" name="Content Placeholder 4"/>
          <p:cNvSpPr>
            <a:spLocks noGrp="1"/>
          </p:cNvSpPr>
          <p:nvPr>
            <p:ph sz="half" idx="1"/>
          </p:nvPr>
        </p:nvSpPr>
        <p:spPr/>
        <p:txBody>
          <a:bodyPr>
            <a:normAutofit fontScale="85000" lnSpcReduction="10000"/>
          </a:bodyPr>
          <a:lstStyle/>
          <a:p>
            <a:r>
              <a:rPr lang="en-US" dirty="0" smtClean="0"/>
              <a:t>What do the codes say about requirements for inspection and quality assurance of trusses?</a:t>
            </a:r>
          </a:p>
          <a:p>
            <a:r>
              <a:rPr lang="en-US" dirty="0" smtClean="0"/>
              <a:t>The answer can be found in:</a:t>
            </a:r>
          </a:p>
          <a:p>
            <a:pPr lvl="1"/>
            <a:r>
              <a:rPr lang="en-US" dirty="0" smtClean="0"/>
              <a:t>International Building Code (IBC) Chapters 1 and 17</a:t>
            </a:r>
          </a:p>
          <a:p>
            <a:pPr lvl="1"/>
            <a:r>
              <a:rPr lang="en-US" dirty="0" smtClean="0"/>
              <a:t>International Residential Code (IRC) Chapter 1</a:t>
            </a:r>
          </a:p>
          <a:p>
            <a:pPr lvl="1"/>
            <a:r>
              <a:rPr lang="en-US" dirty="0" smtClean="0"/>
              <a:t>ANSI/TPI 1 Chapters 2 and 3</a:t>
            </a:r>
          </a:p>
          <a:p>
            <a:endParaRPr lang="en-US" dirty="0"/>
          </a:p>
        </p:txBody>
      </p:sp>
      <p:pic>
        <p:nvPicPr>
          <p:cNvPr id="1026" name="Picture 2"/>
          <p:cNvPicPr>
            <a:picLocks noGrp="1" noChangeAspect="1" noChangeArrowheads="1"/>
          </p:cNvPicPr>
          <p:nvPr>
            <p:ph sz="half" idx="2"/>
          </p:nvPr>
        </p:nvPicPr>
        <p:blipFill rotWithShape="1">
          <a:blip r:embed="rId3" cstate="print">
            <a:extLst>
              <a:ext uri="{28A0092B-C50C-407E-A947-70E740481C1C}">
                <a14:useLocalDpi xmlns:a14="http://schemas.microsoft.com/office/drawing/2010/main" val="0"/>
              </a:ext>
            </a:extLst>
          </a:blip>
          <a:srcRect r="22763"/>
          <a:stretch/>
        </p:blipFill>
        <p:spPr bwMode="auto">
          <a:xfrm>
            <a:off x="4994963" y="1271457"/>
            <a:ext cx="1600200" cy="2071819"/>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8" name="Picture 4" descr="http://shop.iccsafe.org/media/catalog/product/cache/1/image/9df78eab33525d08d6e5fb8d27136e95/3/1/3100s15_irc_2.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r="22683"/>
          <a:stretch/>
        </p:blipFill>
        <p:spPr bwMode="auto">
          <a:xfrm>
            <a:off x="6214163" y="2396905"/>
            <a:ext cx="1600200" cy="2069659"/>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5321522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0" name="Picture 6" descr="http://static1.squarespace.com/static/53442b51e4b072e71999c8c5/534448ade4b0f9ffdd2ec25a/54a2f362e4b0d24b1319f022/1419965544677/TPI1-2014_DSC_0643.JPG?format=500w"/>
          <p:cNvPicPr>
            <a:picLocks noChangeAspect="1" noChangeArrowheads="1"/>
          </p:cNvPicPr>
          <p:nvPr/>
        </p:nvPicPr>
        <p:blipFill rotWithShape="1">
          <a:blip r:embed="rId2">
            <a:extLst>
              <a:ext uri="{28A0092B-C50C-407E-A947-70E740481C1C}">
                <a14:useLocalDpi xmlns:a14="http://schemas.microsoft.com/office/drawing/2010/main" val="0"/>
              </a:ext>
            </a:extLst>
          </a:blip>
          <a:srcRect l="3733" t="3400" r="3667" b="4400"/>
          <a:stretch/>
        </p:blipFill>
        <p:spPr bwMode="auto">
          <a:xfrm>
            <a:off x="6781200" y="647702"/>
            <a:ext cx="2066325" cy="20574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normAutofit/>
          </a:bodyPr>
          <a:lstStyle/>
          <a:p>
            <a:pPr lvl="1"/>
            <a:r>
              <a:rPr lang="en-US" sz="3000" b="1" dirty="0" smtClean="0">
                <a:latin typeface="+mn-lt"/>
              </a:rPr>
              <a:t>Code Requirements</a:t>
            </a:r>
            <a:endParaRPr lang="en-US" sz="3000" b="1" dirty="0">
              <a:latin typeface="+mn-lt"/>
            </a:endParaRPr>
          </a:p>
        </p:txBody>
      </p:sp>
      <p:sp>
        <p:nvSpPr>
          <p:cNvPr id="5" name="Content Placeholder 4"/>
          <p:cNvSpPr>
            <a:spLocks noGrp="1"/>
          </p:cNvSpPr>
          <p:nvPr>
            <p:ph sz="half" idx="1"/>
          </p:nvPr>
        </p:nvSpPr>
        <p:spPr/>
        <p:txBody>
          <a:bodyPr>
            <a:normAutofit fontScale="92500" lnSpcReduction="10000"/>
          </a:bodyPr>
          <a:lstStyle/>
          <a:p>
            <a:r>
              <a:rPr lang="en-US" dirty="0" smtClean="0"/>
              <a:t>However, there is often confusion about truss inspection requirements</a:t>
            </a:r>
          </a:p>
          <a:p>
            <a:pPr lvl="1"/>
            <a:r>
              <a:rPr lang="en-US" dirty="0" smtClean="0"/>
              <a:t>Inspection requirements are scattered throughout the codes</a:t>
            </a:r>
          </a:p>
          <a:p>
            <a:pPr lvl="1"/>
            <a:r>
              <a:rPr lang="en-US" dirty="0" smtClean="0"/>
              <a:t>Definitions and terminology are unfamiliar to most people</a:t>
            </a:r>
          </a:p>
          <a:p>
            <a:endParaRPr lang="en-US" dirty="0" smtClean="0"/>
          </a:p>
          <a:p>
            <a:endParaRPr lang="en-US" dirty="0"/>
          </a:p>
        </p:txBody>
      </p:sp>
      <p:pic>
        <p:nvPicPr>
          <p:cNvPr id="1026" name="Picture 2"/>
          <p:cNvPicPr>
            <a:picLocks noGrp="1" noChangeAspect="1" noChangeArrowheads="1"/>
          </p:cNvPicPr>
          <p:nvPr>
            <p:ph sz="half" idx="2"/>
          </p:nvPr>
        </p:nvPicPr>
        <p:blipFill rotWithShape="1">
          <a:blip r:embed="rId3" cstate="print">
            <a:extLst>
              <a:ext uri="{28A0092B-C50C-407E-A947-70E740481C1C}">
                <a14:useLocalDpi xmlns:a14="http://schemas.microsoft.com/office/drawing/2010/main" val="0"/>
              </a:ext>
            </a:extLst>
          </a:blip>
          <a:srcRect r="22763"/>
          <a:stretch/>
        </p:blipFill>
        <p:spPr bwMode="auto">
          <a:xfrm>
            <a:off x="4994963" y="1271457"/>
            <a:ext cx="1600200" cy="2071819"/>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8" name="Picture 4" descr="http://shop.iccsafe.org/media/catalog/product/cache/1/image/9df78eab33525d08d6e5fb8d27136e95/3/1/3100s15_irc_2.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r="22683"/>
          <a:stretch/>
        </p:blipFill>
        <p:spPr bwMode="auto">
          <a:xfrm>
            <a:off x="6214163" y="2396905"/>
            <a:ext cx="1600200" cy="2069659"/>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3135455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0" name="Picture 6" descr="http://static1.squarespace.com/static/53442b51e4b072e71999c8c5/534448ade4b0f9ffdd2ec25a/54a2f362e4b0d24b1319f022/1419965544677/TPI1-2014_DSC_0643.JPG?format=500w"/>
          <p:cNvPicPr>
            <a:picLocks noChangeAspect="1" noChangeArrowheads="1"/>
          </p:cNvPicPr>
          <p:nvPr/>
        </p:nvPicPr>
        <p:blipFill rotWithShape="1">
          <a:blip r:embed="rId2">
            <a:extLst>
              <a:ext uri="{28A0092B-C50C-407E-A947-70E740481C1C}">
                <a14:useLocalDpi xmlns:a14="http://schemas.microsoft.com/office/drawing/2010/main" val="0"/>
              </a:ext>
            </a:extLst>
          </a:blip>
          <a:srcRect l="3733" t="3400" r="3667" b="4400"/>
          <a:stretch/>
        </p:blipFill>
        <p:spPr bwMode="auto">
          <a:xfrm>
            <a:off x="6781200" y="647702"/>
            <a:ext cx="2066325" cy="20574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normAutofit/>
          </a:bodyPr>
          <a:lstStyle/>
          <a:p>
            <a:pPr lvl="1"/>
            <a:r>
              <a:rPr lang="en-US" sz="3000" b="1" dirty="0" smtClean="0">
                <a:latin typeface="+mn-lt"/>
              </a:rPr>
              <a:t>Code Requirements</a:t>
            </a:r>
            <a:endParaRPr lang="en-US" sz="3000" b="1" dirty="0">
              <a:latin typeface="+mn-lt"/>
            </a:endParaRPr>
          </a:p>
        </p:txBody>
      </p:sp>
      <p:sp>
        <p:nvSpPr>
          <p:cNvPr id="5" name="Content Placeholder 4"/>
          <p:cNvSpPr>
            <a:spLocks noGrp="1"/>
          </p:cNvSpPr>
          <p:nvPr>
            <p:ph sz="half" idx="1"/>
          </p:nvPr>
        </p:nvSpPr>
        <p:spPr/>
        <p:txBody>
          <a:bodyPr>
            <a:normAutofit lnSpcReduction="10000"/>
          </a:bodyPr>
          <a:lstStyle/>
          <a:p>
            <a:r>
              <a:rPr lang="en-US" dirty="0" smtClean="0"/>
              <a:t>Short answer:</a:t>
            </a:r>
          </a:p>
          <a:p>
            <a:pPr lvl="1"/>
            <a:r>
              <a:rPr lang="en-US" dirty="0" smtClean="0"/>
              <a:t>Is truss manufacturing subject to Chapter 17 requirements for Special Inspections? NO</a:t>
            </a:r>
          </a:p>
          <a:p>
            <a:pPr lvl="1"/>
            <a:r>
              <a:rPr lang="en-US" dirty="0" smtClean="0"/>
              <a:t>Does the third party inspection process satisfy code requirements? YES</a:t>
            </a:r>
          </a:p>
          <a:p>
            <a:pPr lvl="1"/>
            <a:endParaRPr lang="en-US" dirty="0" smtClean="0"/>
          </a:p>
          <a:p>
            <a:endParaRPr lang="en-US" dirty="0"/>
          </a:p>
        </p:txBody>
      </p:sp>
      <p:pic>
        <p:nvPicPr>
          <p:cNvPr id="1026" name="Picture 2"/>
          <p:cNvPicPr>
            <a:picLocks noGrp="1" noChangeAspect="1" noChangeArrowheads="1"/>
          </p:cNvPicPr>
          <p:nvPr>
            <p:ph sz="half" idx="2"/>
          </p:nvPr>
        </p:nvPicPr>
        <p:blipFill rotWithShape="1">
          <a:blip r:embed="rId3" cstate="print">
            <a:extLst>
              <a:ext uri="{28A0092B-C50C-407E-A947-70E740481C1C}">
                <a14:useLocalDpi xmlns:a14="http://schemas.microsoft.com/office/drawing/2010/main" val="0"/>
              </a:ext>
            </a:extLst>
          </a:blip>
          <a:srcRect r="22763"/>
          <a:stretch/>
        </p:blipFill>
        <p:spPr bwMode="auto">
          <a:xfrm>
            <a:off x="4994963" y="1271457"/>
            <a:ext cx="1600200" cy="2071819"/>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8" name="Picture 4" descr="http://shop.iccsafe.org/media/catalog/product/cache/1/image/9df78eab33525d08d6e5fb8d27136e95/3/1/3100s15_irc_2.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r="22683"/>
          <a:stretch/>
        </p:blipFill>
        <p:spPr bwMode="auto">
          <a:xfrm>
            <a:off x="6214163" y="2396905"/>
            <a:ext cx="1600200" cy="2069659"/>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2242624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Key Definitions</a:t>
            </a:r>
            <a:endParaRPr lang="en-US" dirty="0"/>
          </a:p>
        </p:txBody>
      </p:sp>
      <p:sp>
        <p:nvSpPr>
          <p:cNvPr id="3" name="Content Placeholder 2"/>
          <p:cNvSpPr>
            <a:spLocks noGrp="1"/>
          </p:cNvSpPr>
          <p:nvPr>
            <p:ph sz="half" idx="1"/>
          </p:nvPr>
        </p:nvSpPr>
        <p:spPr>
          <a:xfrm>
            <a:off x="457200" y="1200151"/>
            <a:ext cx="8322235" cy="3365873"/>
          </a:xfrm>
        </p:spPr>
        <p:txBody>
          <a:bodyPr>
            <a:noAutofit/>
          </a:bodyPr>
          <a:lstStyle/>
          <a:p>
            <a:r>
              <a:rPr lang="en-US" sz="1200" b="1" dirty="0" smtClean="0"/>
              <a:t>Building Code</a:t>
            </a:r>
            <a:r>
              <a:rPr lang="en-US" sz="1200" dirty="0"/>
              <a:t> –</a:t>
            </a:r>
            <a:r>
              <a:rPr lang="en-US" sz="1200" dirty="0" smtClean="0"/>
              <a:t> As It Applies To A Building, Any Set Of Standards Set Forth And Enforced By A Jurisdiction For The Protection Of Public Safety.</a:t>
            </a:r>
          </a:p>
          <a:p>
            <a:endParaRPr lang="en-US" sz="1200" dirty="0" smtClean="0"/>
          </a:p>
          <a:p>
            <a:r>
              <a:rPr lang="en-US" sz="1200" b="1" dirty="0" smtClean="0"/>
              <a:t>Building Official</a:t>
            </a:r>
            <a:r>
              <a:rPr lang="en-US" sz="1200" dirty="0"/>
              <a:t> –</a:t>
            </a:r>
            <a:r>
              <a:rPr lang="en-US" sz="1200" dirty="0" smtClean="0"/>
              <a:t> Officer Or Other Designated Authority Charged With The Administration And Enforcement Of The Building Code, Or A Duly Authorized Representative.</a:t>
            </a:r>
          </a:p>
          <a:p>
            <a:endParaRPr lang="en-US" sz="1200" dirty="0" smtClean="0"/>
          </a:p>
          <a:p>
            <a:r>
              <a:rPr lang="en-US" sz="1200" b="1" dirty="0" smtClean="0"/>
              <a:t>Building Permit</a:t>
            </a:r>
            <a:r>
              <a:rPr lang="en-US" sz="1200" dirty="0"/>
              <a:t> –</a:t>
            </a:r>
            <a:r>
              <a:rPr lang="en-US" sz="1200" dirty="0" smtClean="0"/>
              <a:t> Certificate Of Permission Issued By A Jurisdiction To An Owner To Construct, Enlarge, Or Alter A Building.</a:t>
            </a:r>
          </a:p>
          <a:p>
            <a:endParaRPr lang="en-US" sz="1200" dirty="0" smtClean="0"/>
          </a:p>
          <a:p>
            <a:r>
              <a:rPr lang="en-US" sz="1200" b="1" dirty="0" smtClean="0"/>
              <a:t>Construction Documents</a:t>
            </a:r>
            <a:r>
              <a:rPr lang="en-US" sz="1200" dirty="0"/>
              <a:t> –</a:t>
            </a:r>
            <a:r>
              <a:rPr lang="en-US" sz="1200" dirty="0" smtClean="0"/>
              <a:t> Written, Graphic And Pictorial Documents Prepared Or Assembled For Describing The Design, Location And Physical Characteristics Of The Elements Of A Project Necessary For Obtaining A Building Permit.</a:t>
            </a:r>
          </a:p>
          <a:p>
            <a:endParaRPr lang="en-US" sz="1200" b="1" dirty="0" smtClean="0"/>
          </a:p>
          <a:p>
            <a:r>
              <a:rPr lang="en-US" sz="1200" b="1" dirty="0" smtClean="0"/>
              <a:t>Jurisdiction</a:t>
            </a:r>
            <a:r>
              <a:rPr lang="en-US" sz="1200" dirty="0"/>
              <a:t> –</a:t>
            </a:r>
            <a:r>
              <a:rPr lang="en-US" sz="1200" dirty="0" smtClean="0"/>
              <a:t> Governmental Unit That Has Adopted This Code Under Due Legislative Authority.</a:t>
            </a:r>
          </a:p>
          <a:p>
            <a:endParaRPr lang="en-US" sz="1200" dirty="0"/>
          </a:p>
          <a:p>
            <a:r>
              <a:rPr lang="en-US" sz="1200" b="1" dirty="0" smtClean="0"/>
              <a:t>Registered Design Professional (RDP) </a:t>
            </a:r>
            <a:r>
              <a:rPr lang="en-US" sz="1200" dirty="0" smtClean="0"/>
              <a:t>–</a:t>
            </a:r>
            <a:r>
              <a:rPr lang="en-US" sz="1200" b="1" dirty="0" smtClean="0"/>
              <a:t> </a:t>
            </a:r>
            <a:r>
              <a:rPr lang="en-US" sz="1200" dirty="0" smtClean="0"/>
              <a:t>An </a:t>
            </a:r>
            <a:r>
              <a:rPr lang="en-US" sz="1200" dirty="0"/>
              <a:t>individual who is registered or licensed to practice their respective design profession as defined by the statutory requirements of the professional registration laws of the state or jurisdiction in which the project is to be constructed</a:t>
            </a:r>
            <a:r>
              <a:rPr lang="en-US" sz="1200" dirty="0" smtClean="0"/>
              <a:t>.</a:t>
            </a:r>
            <a:endParaRPr lang="en-US" sz="1200" dirty="0"/>
          </a:p>
        </p:txBody>
      </p:sp>
    </p:spTree>
    <p:extLst>
      <p:ext uri="{BB962C8B-B14F-4D97-AF65-F5344CB8AC3E}">
        <p14:creationId xmlns:p14="http://schemas.microsoft.com/office/powerpoint/2010/main" val="353420553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Key Definitions</a:t>
            </a:r>
          </a:p>
        </p:txBody>
      </p:sp>
      <p:sp>
        <p:nvSpPr>
          <p:cNvPr id="3" name="Content Placeholder 2"/>
          <p:cNvSpPr>
            <a:spLocks noGrp="1"/>
          </p:cNvSpPr>
          <p:nvPr>
            <p:ph sz="half" idx="1"/>
          </p:nvPr>
        </p:nvSpPr>
        <p:spPr>
          <a:xfrm>
            <a:off x="457200" y="1200151"/>
            <a:ext cx="8229600" cy="3210484"/>
          </a:xfrm>
        </p:spPr>
        <p:txBody>
          <a:bodyPr>
            <a:normAutofit fontScale="55000" lnSpcReduction="20000"/>
          </a:bodyPr>
          <a:lstStyle/>
          <a:p>
            <a:r>
              <a:rPr lang="en-US" b="1" dirty="0" smtClean="0"/>
              <a:t>Special Inspection </a:t>
            </a:r>
            <a:r>
              <a:rPr lang="en-US" dirty="0" smtClean="0"/>
              <a:t>– Inspection </a:t>
            </a:r>
            <a:r>
              <a:rPr lang="en-US" dirty="0"/>
              <a:t>of construction requiring the expertise of an approved special inspector in order to ensure compliance with this code and the approved construction documents.</a:t>
            </a:r>
          </a:p>
          <a:p>
            <a:pPr marL="0" indent="0">
              <a:buNone/>
            </a:pPr>
            <a:endParaRPr lang="en-US" dirty="0"/>
          </a:p>
          <a:p>
            <a:r>
              <a:rPr lang="en-US" b="1" dirty="0" smtClean="0"/>
              <a:t>Structural Element </a:t>
            </a:r>
            <a:r>
              <a:rPr lang="en-US" dirty="0" smtClean="0"/>
              <a:t>– Single </a:t>
            </a:r>
            <a:r>
              <a:rPr lang="en-US" dirty="0"/>
              <a:t>structural member (other than a Truss) that is specified in the Construction Documents.</a:t>
            </a:r>
          </a:p>
          <a:p>
            <a:pPr marL="0" indent="0">
              <a:buNone/>
            </a:pPr>
            <a:endParaRPr lang="en-US" dirty="0"/>
          </a:p>
          <a:p>
            <a:r>
              <a:rPr lang="en-US" b="1" dirty="0" smtClean="0"/>
              <a:t>Structural Observation </a:t>
            </a:r>
            <a:r>
              <a:rPr lang="en-US" dirty="0" smtClean="0"/>
              <a:t>– The </a:t>
            </a:r>
            <a:r>
              <a:rPr lang="en-US" dirty="0"/>
              <a:t>visual observation of the structural system by a registered design professional for general conformance to the approved construction documents.</a:t>
            </a:r>
          </a:p>
          <a:p>
            <a:pPr marL="0" indent="0">
              <a:buNone/>
            </a:pPr>
            <a:endParaRPr lang="en-US" dirty="0"/>
          </a:p>
          <a:p>
            <a:r>
              <a:rPr lang="en-US" b="1" dirty="0" smtClean="0"/>
              <a:t>Truss </a:t>
            </a:r>
            <a:r>
              <a:rPr lang="en-US" dirty="0"/>
              <a:t>– </a:t>
            </a:r>
            <a:r>
              <a:rPr lang="en-US" dirty="0" smtClean="0"/>
              <a:t>Individual </a:t>
            </a:r>
            <a:r>
              <a:rPr lang="en-US" dirty="0"/>
              <a:t>metal-plate-connected wood component manufactured for the construction of a Building.</a:t>
            </a:r>
          </a:p>
          <a:p>
            <a:pPr marL="0" indent="0">
              <a:buNone/>
            </a:pPr>
            <a:endParaRPr lang="en-US" dirty="0"/>
          </a:p>
          <a:p>
            <a:r>
              <a:rPr lang="en-US" b="1" dirty="0" smtClean="0"/>
              <a:t>Truss Manufacturer </a:t>
            </a:r>
            <a:r>
              <a:rPr lang="en-US" dirty="0" smtClean="0"/>
              <a:t>– Person </a:t>
            </a:r>
            <a:r>
              <a:rPr lang="en-US" dirty="0"/>
              <a:t>engaged in the fabrication of Trusses.</a:t>
            </a:r>
          </a:p>
          <a:p>
            <a:endParaRPr lang="en-US" dirty="0"/>
          </a:p>
        </p:txBody>
      </p:sp>
    </p:spTree>
    <p:extLst>
      <p:ext uri="{BB962C8B-B14F-4D97-AF65-F5344CB8AC3E}">
        <p14:creationId xmlns:p14="http://schemas.microsoft.com/office/powerpoint/2010/main" val="249056715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IBC and IRC Chapter 1</a:t>
            </a:r>
            <a:endParaRPr lang="en-US" dirty="0"/>
          </a:p>
        </p:txBody>
      </p:sp>
      <p:sp>
        <p:nvSpPr>
          <p:cNvPr id="3" name="Content Placeholder 2"/>
          <p:cNvSpPr>
            <a:spLocks noGrp="1"/>
          </p:cNvSpPr>
          <p:nvPr>
            <p:ph sz="half" idx="1"/>
          </p:nvPr>
        </p:nvSpPr>
        <p:spPr/>
        <p:txBody>
          <a:bodyPr>
            <a:normAutofit lnSpcReduction="10000"/>
          </a:bodyPr>
          <a:lstStyle/>
          <a:p>
            <a:r>
              <a:rPr lang="en-US" dirty="0" smtClean="0"/>
              <a:t>Contains general provisions for:</a:t>
            </a:r>
          </a:p>
          <a:p>
            <a:pPr lvl="1"/>
            <a:r>
              <a:rPr lang="en-US" dirty="0" smtClean="0"/>
              <a:t>Submission of construction documents</a:t>
            </a:r>
          </a:p>
          <a:p>
            <a:pPr lvl="1"/>
            <a:r>
              <a:rPr lang="en-US" dirty="0" smtClean="0"/>
              <a:t>Approval of the documents by the building official</a:t>
            </a:r>
          </a:p>
          <a:p>
            <a:pPr lvl="1"/>
            <a:r>
              <a:rPr lang="en-US" dirty="0" smtClean="0"/>
              <a:t>General building inspection requirements</a:t>
            </a:r>
          </a:p>
          <a:p>
            <a:pPr lvl="1"/>
            <a:endParaRPr lang="en-US" dirty="0" smtClean="0"/>
          </a:p>
          <a:p>
            <a:endParaRPr lang="en-US" dirty="0"/>
          </a:p>
        </p:txBody>
      </p:sp>
      <p:pic>
        <p:nvPicPr>
          <p:cNvPr id="2050" name="Picture 2"/>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5330306" y="1414836"/>
            <a:ext cx="3200400" cy="273034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35141502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IBC Chapter 17</a:t>
            </a:r>
            <a:endParaRPr lang="en-US" dirty="0"/>
          </a:p>
        </p:txBody>
      </p:sp>
      <p:sp>
        <p:nvSpPr>
          <p:cNvPr id="3" name="Content Placeholder 2"/>
          <p:cNvSpPr>
            <a:spLocks noGrp="1"/>
          </p:cNvSpPr>
          <p:nvPr>
            <p:ph sz="half" idx="1"/>
          </p:nvPr>
        </p:nvSpPr>
        <p:spPr/>
        <p:txBody>
          <a:bodyPr>
            <a:normAutofit fontScale="85000" lnSpcReduction="20000"/>
          </a:bodyPr>
          <a:lstStyle/>
          <a:p>
            <a:r>
              <a:rPr lang="en-US" dirty="0" smtClean="0"/>
              <a:t>Special Inspections</a:t>
            </a:r>
          </a:p>
          <a:p>
            <a:pPr lvl="1"/>
            <a:r>
              <a:rPr lang="en-US" dirty="0" smtClean="0"/>
              <a:t>Where required, are in addition to inspections required by Chapter 1</a:t>
            </a:r>
          </a:p>
          <a:p>
            <a:pPr lvl="1"/>
            <a:r>
              <a:rPr lang="en-US" dirty="0"/>
              <a:t>Performed by approved agencies</a:t>
            </a:r>
          </a:p>
          <a:p>
            <a:pPr lvl="1"/>
            <a:r>
              <a:rPr lang="en-US" dirty="0" smtClean="0"/>
              <a:t>Special Inspectors have expertise </a:t>
            </a:r>
            <a:r>
              <a:rPr lang="en-US" dirty="0"/>
              <a:t>in </a:t>
            </a:r>
            <a:r>
              <a:rPr lang="en-US" dirty="0" smtClean="0"/>
              <a:t>a field of knowledge that the building official may not </a:t>
            </a:r>
          </a:p>
          <a:p>
            <a:pPr lvl="2"/>
            <a:r>
              <a:rPr lang="en-US" dirty="0" smtClean="0"/>
              <a:t>May </a:t>
            </a:r>
            <a:r>
              <a:rPr lang="en-US" dirty="0"/>
              <a:t>or may not be registered design professionals</a:t>
            </a:r>
          </a:p>
          <a:p>
            <a:endParaRPr lang="en-US" dirty="0" smtClean="0"/>
          </a:p>
          <a:p>
            <a:endParaRPr lang="en-US" dirty="0"/>
          </a:p>
        </p:txBody>
      </p:sp>
      <p:pic>
        <p:nvPicPr>
          <p:cNvPr id="3074" name="Picture 2"/>
          <p:cNvPicPr>
            <a:picLocks noGrp="1" noChangeAspect="1" noChangeArrowheads="1"/>
          </p:cNvPicPr>
          <p:nvPr>
            <p:ph sz="half" idx="2"/>
          </p:nvPr>
        </p:nvPicPr>
        <p:blipFill rotWithShape="1">
          <a:blip r:embed="rId2">
            <a:extLst>
              <a:ext uri="{28A0092B-C50C-407E-A947-70E740481C1C}">
                <a14:useLocalDpi xmlns:a14="http://schemas.microsoft.com/office/drawing/2010/main" val="0"/>
              </a:ext>
            </a:extLst>
          </a:blip>
          <a:srcRect r="18868"/>
          <a:stretch/>
        </p:blipFill>
        <p:spPr bwMode="auto">
          <a:xfrm>
            <a:off x="4781550" y="1887780"/>
            <a:ext cx="4041648" cy="138578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66535295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IBC Chapter 17</a:t>
            </a:r>
            <a:endParaRPr lang="en-US" dirty="0"/>
          </a:p>
        </p:txBody>
      </p:sp>
      <p:sp>
        <p:nvSpPr>
          <p:cNvPr id="3" name="Content Placeholder 2"/>
          <p:cNvSpPr>
            <a:spLocks noGrp="1"/>
          </p:cNvSpPr>
          <p:nvPr>
            <p:ph sz="half" idx="1"/>
          </p:nvPr>
        </p:nvSpPr>
        <p:spPr/>
        <p:txBody>
          <a:bodyPr>
            <a:normAutofit fontScale="92500" lnSpcReduction="20000"/>
          </a:bodyPr>
          <a:lstStyle/>
          <a:p>
            <a:r>
              <a:rPr lang="en-US" dirty="0" smtClean="0"/>
              <a:t>Structural Observations</a:t>
            </a:r>
          </a:p>
          <a:p>
            <a:pPr lvl="1"/>
            <a:r>
              <a:rPr lang="en-US" dirty="0" smtClean="0"/>
              <a:t>May also be required in addition to Special Inspections</a:t>
            </a:r>
          </a:p>
          <a:p>
            <a:pPr lvl="1"/>
            <a:r>
              <a:rPr lang="en-US" dirty="0" smtClean="0"/>
              <a:t>Performed by registered design professionals</a:t>
            </a:r>
          </a:p>
          <a:p>
            <a:pPr lvl="1"/>
            <a:r>
              <a:rPr lang="en-US" dirty="0" smtClean="0"/>
              <a:t>Generally </a:t>
            </a:r>
            <a:r>
              <a:rPr lang="en-US" dirty="0"/>
              <a:t>reserved</a:t>
            </a:r>
            <a:br>
              <a:rPr lang="en-US" dirty="0"/>
            </a:br>
            <a:r>
              <a:rPr lang="en-US" dirty="0"/>
              <a:t>for </a:t>
            </a:r>
            <a:r>
              <a:rPr lang="en-US" dirty="0" smtClean="0"/>
              <a:t>building systems </a:t>
            </a:r>
            <a:r>
              <a:rPr lang="en-US" dirty="0"/>
              <a:t>resisting high seismic and high wind </a:t>
            </a:r>
            <a:r>
              <a:rPr lang="en-US" dirty="0" smtClean="0"/>
              <a:t>forces</a:t>
            </a:r>
            <a:r>
              <a:rPr lang="en-US" dirty="0"/>
              <a:t/>
            </a:r>
            <a:br>
              <a:rPr lang="en-US" dirty="0"/>
            </a:br>
            <a:endParaRPr lang="en-US" dirty="0"/>
          </a:p>
          <a:p>
            <a:endParaRPr lang="en-US" dirty="0" smtClean="0"/>
          </a:p>
          <a:p>
            <a:endParaRPr lang="en-US" dirty="0"/>
          </a:p>
        </p:txBody>
      </p:sp>
      <p:pic>
        <p:nvPicPr>
          <p:cNvPr id="5122" name="Picture 2"/>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5669114" y="1375549"/>
            <a:ext cx="2743200" cy="265897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795250121"/>
      </p:ext>
    </p:extLst>
  </p:cSld>
  <p:clrMapOvr>
    <a:masterClrMapping/>
  </p:clrMapOvr>
</p:sld>
</file>

<file path=ppt/theme/theme1.xml><?xml version="1.0" encoding="utf-8"?>
<a:theme xmlns:a="http://schemas.openxmlformats.org/drawingml/2006/main" name="Generic SBCA PPT 16_9">
  <a:themeElements>
    <a:clrScheme name="SBCA Workshop Color Scheme">
      <a:dk1>
        <a:sysClr val="windowText" lastClr="000000"/>
      </a:dk1>
      <a:lt1>
        <a:sysClr val="window" lastClr="FFFFFF"/>
      </a:lt1>
      <a:dk2>
        <a:srgbClr val="8D8A8A"/>
      </a:dk2>
      <a:lt2>
        <a:srgbClr val="E6E7E8"/>
      </a:lt2>
      <a:accent1>
        <a:srgbClr val="8D8A8A"/>
      </a:accent1>
      <a:accent2>
        <a:srgbClr val="BF2F38"/>
      </a:accent2>
      <a:accent3>
        <a:srgbClr val="FFCC00"/>
      </a:accent3>
      <a:accent4>
        <a:srgbClr val="BCBEC0"/>
      </a:accent4>
      <a:accent5>
        <a:srgbClr val="E6E7E8"/>
      </a:accent5>
      <a:accent6>
        <a:srgbClr val="8D8A8A"/>
      </a:accent6>
      <a:hlink>
        <a:srgbClr val="BF2F38"/>
      </a:hlink>
      <a:folHlink>
        <a:srgbClr val="595959"/>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Generic SBCA PPT 16_9</Template>
  <TotalTime>4378</TotalTime>
  <Words>1039</Words>
  <Application>Microsoft Office PowerPoint</Application>
  <PresentationFormat>On-screen Show (16:9)</PresentationFormat>
  <Paragraphs>107</Paragraphs>
  <Slides>19</Slides>
  <Notes>0</Notes>
  <HiddenSlides>0</HiddenSlides>
  <MMClips>0</MMClips>
  <ScaleCrop>false</ScaleCrop>
  <HeadingPairs>
    <vt:vector size="6" baseType="variant">
      <vt:variant>
        <vt:lpstr>Fonts Used</vt:lpstr>
      </vt:variant>
      <vt:variant>
        <vt:i4>2</vt:i4>
      </vt:variant>
      <vt:variant>
        <vt:lpstr>Theme</vt:lpstr>
      </vt:variant>
      <vt:variant>
        <vt:i4>2</vt:i4>
      </vt:variant>
      <vt:variant>
        <vt:lpstr>Slide Titles</vt:lpstr>
      </vt:variant>
      <vt:variant>
        <vt:i4>19</vt:i4>
      </vt:variant>
    </vt:vector>
  </HeadingPairs>
  <TitlesOfParts>
    <vt:vector size="23" baseType="lpstr">
      <vt:lpstr>Arial</vt:lpstr>
      <vt:lpstr>Calibri</vt:lpstr>
      <vt:lpstr>Generic SBCA PPT 16_9</vt:lpstr>
      <vt:lpstr>Custom Design</vt:lpstr>
      <vt:lpstr>Inspection and Quality Assurance Requirements for Metal Plate Connected Wood Trusses</vt:lpstr>
      <vt:lpstr>Introduction</vt:lpstr>
      <vt:lpstr>Code Requirements</vt:lpstr>
      <vt:lpstr>Code Requirements</vt:lpstr>
      <vt:lpstr>Key Definitions</vt:lpstr>
      <vt:lpstr>Key Definitions</vt:lpstr>
      <vt:lpstr>IBC and IRC Chapter 1</vt:lpstr>
      <vt:lpstr>IBC Chapter 17</vt:lpstr>
      <vt:lpstr>IBC Chapter 17</vt:lpstr>
      <vt:lpstr>ANSI TPI 1 </vt:lpstr>
      <vt:lpstr>IBC and IRC Chapter 1</vt:lpstr>
      <vt:lpstr>IBC and IRC Chapter 1</vt:lpstr>
      <vt:lpstr>IBC Chapter 17 – Special Inspections and Structural Observations</vt:lpstr>
      <vt:lpstr>IBC Chapter 17 – Special Inspections and Structural Observations</vt:lpstr>
      <vt:lpstr>IBC Chapter 17 – Special Inspections and Structural Observations</vt:lpstr>
      <vt:lpstr>IBC Chapter 17 – Special Inspections and Structural Observations</vt:lpstr>
      <vt:lpstr>ANSI/TPI 1</vt:lpstr>
      <vt:lpstr>ANSI/TPI 1</vt:lpstr>
      <vt:lpstr>Closing Thoughts</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Inspection and Quality Assurance Requirements for MPCWT</dc:title>
  <dc:creator>Abby Davidson</dc:creator>
  <cp:lastModifiedBy>Matt Tanger</cp:lastModifiedBy>
  <cp:revision>45</cp:revision>
  <dcterms:created xsi:type="dcterms:W3CDTF">2015-06-22T20:02:35Z</dcterms:created>
  <dcterms:modified xsi:type="dcterms:W3CDTF">2016-01-29T17:08:42Z</dcterms:modified>
</cp:coreProperties>
</file>